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1"/>
  </p:notesMasterIdLst>
  <p:sldIdLst>
    <p:sldId id="298" r:id="rId2"/>
    <p:sldId id="256" r:id="rId3"/>
    <p:sldId id="275" r:id="rId4"/>
    <p:sldId id="276" r:id="rId5"/>
    <p:sldId id="268" r:id="rId6"/>
    <p:sldId id="278" r:id="rId7"/>
    <p:sldId id="282" r:id="rId8"/>
    <p:sldId id="269" r:id="rId9"/>
    <p:sldId id="270" r:id="rId10"/>
    <p:sldId id="271" r:id="rId11"/>
    <p:sldId id="272" r:id="rId12"/>
    <p:sldId id="273" r:id="rId13"/>
    <p:sldId id="277" r:id="rId14"/>
    <p:sldId id="292" r:id="rId15"/>
    <p:sldId id="279" r:id="rId16"/>
    <p:sldId id="297" r:id="rId17"/>
    <p:sldId id="257" r:id="rId18"/>
    <p:sldId id="295" r:id="rId19"/>
    <p:sldId id="296" r:id="rId20"/>
    <p:sldId id="263" r:id="rId21"/>
    <p:sldId id="286" r:id="rId22"/>
    <p:sldId id="287" r:id="rId23"/>
    <p:sldId id="289" r:id="rId24"/>
    <p:sldId id="290" r:id="rId25"/>
    <p:sldId id="291" r:id="rId26"/>
    <p:sldId id="281" r:id="rId27"/>
    <p:sldId id="280" r:id="rId28"/>
    <p:sldId id="293" r:id="rId29"/>
    <p:sldId id="294" r:id="rId30"/>
    <p:sldId id="274" r:id="rId31"/>
    <p:sldId id="300" r:id="rId32"/>
    <p:sldId id="299" r:id="rId33"/>
    <p:sldId id="301" r:id="rId34"/>
    <p:sldId id="302" r:id="rId35"/>
    <p:sldId id="303" r:id="rId36"/>
    <p:sldId id="304" r:id="rId37"/>
    <p:sldId id="305" r:id="rId38"/>
    <p:sldId id="306" r:id="rId39"/>
    <p:sldId id="3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Networking" id="{E318CCEF-1FC4-5B48-9E52-E39593395FA4}">
          <p14:sldIdLst>
            <p14:sldId id="298"/>
            <p14:sldId id="256"/>
            <p14:sldId id="275"/>
            <p14:sldId id="276"/>
            <p14:sldId id="268"/>
            <p14:sldId id="278"/>
            <p14:sldId id="282"/>
          </p14:sldIdLst>
        </p14:section>
        <p14:section name="APD" id="{5D59264C-77BF-0F41-9057-199E847CFC29}">
          <p14:sldIdLst>
            <p14:sldId id="269"/>
            <p14:sldId id="270"/>
            <p14:sldId id="271"/>
            <p14:sldId id="272"/>
          </p14:sldIdLst>
        </p14:section>
        <p14:section name="ONIE" id="{2C86FC43-5BFD-F84C-891C-6F25499A5108}">
          <p14:sldIdLst>
            <p14:sldId id="273"/>
            <p14:sldId id="277"/>
            <p14:sldId id="292"/>
            <p14:sldId id="279"/>
            <p14:sldId id="297"/>
          </p14:sldIdLst>
        </p14:section>
        <p14:section name="Automation" id="{80920D26-84FB-8145-9FA0-0B4C721A44BC}">
          <p14:sldIdLst>
            <p14:sldId id="257"/>
            <p14:sldId id="295"/>
            <p14:sldId id="296"/>
            <p14:sldId id="263"/>
            <p14:sldId id="286"/>
            <p14:sldId id="287"/>
            <p14:sldId id="289"/>
            <p14:sldId id="290"/>
            <p14:sldId id="291"/>
            <p14:sldId id="281"/>
            <p14:sldId id="280"/>
            <p14:sldId id="293"/>
            <p14:sldId id="294"/>
            <p14:sldId id="274"/>
            <p14:sldId id="300"/>
            <p14:sldId id="299"/>
            <p14:sldId id="301"/>
            <p14:sldId id="302"/>
            <p14:sldId id="303"/>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86465"/>
  </p:normalViewPr>
  <p:slideViewPr>
    <p:cSldViewPr snapToGrid="0" snapToObjects="1">
      <p:cViewPr varScale="1">
        <p:scale>
          <a:sx n="93" d="100"/>
          <a:sy n="93" d="100"/>
        </p:scale>
        <p:origin x="1856" y="192"/>
      </p:cViewPr>
      <p:guideLst/>
    </p:cSldViewPr>
  </p:slideViewPr>
  <p:outlineViewPr>
    <p:cViewPr>
      <p:scale>
        <a:sx n="33" d="100"/>
        <a:sy n="33" d="100"/>
      </p:scale>
      <p:origin x="0" y="-7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 Id="rId3"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48CB2F-5754-E54E-89EE-BD51047BDDAB}" type="datetimeFigureOut">
              <a:rPr lang="en-US" smtClean="0"/>
              <a:t>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3DE7A-7CD0-F146-8A00-4DAB53334328}" type="slidenum">
              <a:rPr lang="en-US" smtClean="0"/>
              <a:t>‹#›</a:t>
            </a:fld>
            <a:endParaRPr lang="en-US"/>
          </a:p>
        </p:txBody>
      </p:sp>
    </p:spTree>
    <p:extLst>
      <p:ext uri="{BB962C8B-B14F-4D97-AF65-F5344CB8AC3E}">
        <p14:creationId xmlns:p14="http://schemas.microsoft.com/office/powerpoint/2010/main" val="1292798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6</a:t>
            </a:fld>
            <a:endParaRPr lang="en-US"/>
          </a:p>
        </p:txBody>
      </p:sp>
    </p:spTree>
    <p:extLst>
      <p:ext uri="{BB962C8B-B14F-4D97-AF65-F5344CB8AC3E}">
        <p14:creationId xmlns:p14="http://schemas.microsoft.com/office/powerpoint/2010/main" val="44769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21</a:t>
            </a:fld>
            <a:endParaRPr lang="en-US"/>
          </a:p>
        </p:txBody>
      </p:sp>
    </p:spTree>
    <p:extLst>
      <p:ext uri="{BB962C8B-B14F-4D97-AF65-F5344CB8AC3E}">
        <p14:creationId xmlns:p14="http://schemas.microsoft.com/office/powerpoint/2010/main" val="1935474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23</a:t>
            </a:fld>
            <a:endParaRPr lang="en-US"/>
          </a:p>
        </p:txBody>
      </p:sp>
    </p:spTree>
    <p:extLst>
      <p:ext uri="{BB962C8B-B14F-4D97-AF65-F5344CB8AC3E}">
        <p14:creationId xmlns:p14="http://schemas.microsoft.com/office/powerpoint/2010/main" val="29903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24</a:t>
            </a:fld>
            <a:endParaRPr lang="en-US"/>
          </a:p>
        </p:txBody>
      </p:sp>
    </p:spTree>
    <p:extLst>
      <p:ext uri="{BB962C8B-B14F-4D97-AF65-F5344CB8AC3E}">
        <p14:creationId xmlns:p14="http://schemas.microsoft.com/office/powerpoint/2010/main" val="201288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25</a:t>
            </a:fld>
            <a:endParaRPr lang="en-US"/>
          </a:p>
        </p:txBody>
      </p:sp>
    </p:spTree>
    <p:extLst>
      <p:ext uri="{BB962C8B-B14F-4D97-AF65-F5344CB8AC3E}">
        <p14:creationId xmlns:p14="http://schemas.microsoft.com/office/powerpoint/2010/main" val="1488945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br>
              <a:rPr lang="en-US" dirty="0" smtClean="0"/>
            </a:br>
            <a:r>
              <a:rPr lang="en-US" dirty="0" smtClean="0"/>
              <a:t/>
            </a:r>
            <a:br>
              <a:rPr lang="en-US" dirty="0" smtClean="0"/>
            </a:br>
            <a:r>
              <a:rPr lang="en-US" dirty="0" smtClean="0"/>
              <a:t>Automation</a:t>
            </a:r>
            <a:r>
              <a:rPr lang="en-US" baseline="0" dirty="0" smtClean="0"/>
              <a:t> tools are either agent-based or agentless.</a:t>
            </a:r>
          </a:p>
          <a:p>
            <a:endParaRPr lang="en-US" baseline="0" dirty="0" smtClean="0"/>
          </a:p>
          <a:p>
            <a:r>
              <a:rPr lang="en-US" baseline="0" dirty="0" smtClean="0"/>
              <a:t>Agent-based tools require the installation of code on the managed device. This allows two-way communication with the control server (i.e., either the server or client can initiate actions). The agent will consume local system resources to run. </a:t>
            </a:r>
          </a:p>
          <a:p>
            <a:endParaRPr lang="en-US" baseline="0" dirty="0" smtClean="0"/>
          </a:p>
          <a:p>
            <a:r>
              <a:rPr lang="en-US" baseline="0" dirty="0" smtClean="0"/>
              <a:t>Agentless tools require no additional software to be installed on the managed device. However, without a local component, all actions must be initiated by the control server. The server will rely on other software (such as SSH) to communicate with the managed device.</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pPr/>
              <a:t>29</a:t>
            </a:fld>
            <a:endParaRPr lang="en-US"/>
          </a:p>
        </p:txBody>
      </p:sp>
    </p:spTree>
    <p:extLst>
      <p:ext uri="{BB962C8B-B14F-4D97-AF65-F5344CB8AC3E}">
        <p14:creationId xmlns:p14="http://schemas.microsoft.com/office/powerpoint/2010/main" val="185277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245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Artisanal Networking is the </a:t>
            </a:r>
            <a:r>
              <a:rPr lang="en-US" baseline="0" dirty="0" smtClean="0"/>
              <a:t>time-consuming, traditional method of managing networks. We’ve been doing this device-by-device configuration method for decades and it needs to stop</a:t>
            </a:r>
            <a:r>
              <a:rPr lang="en-US" baseline="0" dirty="0" smtClean="0"/>
              <a:t>!</a:t>
            </a:r>
          </a:p>
          <a:p>
            <a:endParaRPr lang="en-US" sz="1200" baseline="0" dirty="0" smtClean="0"/>
          </a:p>
          <a:p>
            <a:r>
              <a:rPr lang="en-US" sz="1200" baseline="0" dirty="0" smtClean="0"/>
              <a:t>No more Artisanal Networking</a:t>
            </a: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65A36DF0-1D63-1C4C-B306-073144B590CB}" type="slidenum">
              <a:rPr lang="en-US" smtClean="0"/>
              <a:t>31</a:t>
            </a:fld>
            <a:endParaRPr lang="en-US"/>
          </a:p>
        </p:txBody>
      </p:sp>
    </p:spTree>
    <p:extLst>
      <p:ext uri="{BB962C8B-B14F-4D97-AF65-F5344CB8AC3E}">
        <p14:creationId xmlns:p14="http://schemas.microsoft.com/office/powerpoint/2010/main" val="209623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charset="0"/>
              <a:buChar char="•"/>
            </a:pPr>
            <a:r>
              <a:rPr lang="en-US" sz="1200" dirty="0" smtClean="0"/>
              <a:t>Excel Templating</a:t>
            </a:r>
          </a:p>
        </p:txBody>
      </p:sp>
      <p:sp>
        <p:nvSpPr>
          <p:cNvPr id="4" name="Slide Number Placeholder 3"/>
          <p:cNvSpPr>
            <a:spLocks noGrp="1"/>
          </p:cNvSpPr>
          <p:nvPr>
            <p:ph type="sldNum" sz="quarter" idx="10"/>
          </p:nvPr>
        </p:nvSpPr>
        <p:spPr/>
        <p:txBody>
          <a:bodyPr/>
          <a:lstStyle/>
          <a:p>
            <a:fld id="{4AC0EF0B-BBE2-9245-82D6-6FE422FE1D1C}" type="slidenum">
              <a:rPr lang="en-US" smtClean="0"/>
              <a:t>33</a:t>
            </a:fld>
            <a:endParaRPr lang="en-US"/>
          </a:p>
        </p:txBody>
      </p:sp>
    </p:spTree>
    <p:extLst>
      <p:ext uri="{BB962C8B-B14F-4D97-AF65-F5344CB8AC3E}">
        <p14:creationId xmlns:p14="http://schemas.microsoft.com/office/powerpoint/2010/main" val="89712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charset="0"/>
              <a:buChar char="•"/>
            </a:pPr>
            <a:r>
              <a:rPr lang="en-US" sz="1200" dirty="0" smtClean="0"/>
              <a:t>Snowflakes</a:t>
            </a:r>
          </a:p>
          <a:p>
            <a:pPr marL="342900" indent="-342900" algn="l">
              <a:buFont typeface="Arial" charset="0"/>
              <a:buChar char="•"/>
            </a:pPr>
            <a:r>
              <a:rPr lang="en-US" sz="1200" dirty="0" smtClean="0"/>
              <a:t>Excel Templating</a:t>
            </a:r>
          </a:p>
          <a:p>
            <a:pPr marL="342900" indent="-342900" algn="l">
              <a:buFont typeface="Arial" charset="0"/>
              <a:buChar char="•"/>
            </a:pPr>
            <a:r>
              <a:rPr lang="en-US" sz="1200" dirty="0" smtClean="0"/>
              <a:t>Proprietary Network OS</a:t>
            </a:r>
          </a:p>
          <a:p>
            <a:pPr marL="342900" indent="-342900" algn="l">
              <a:buFont typeface="Arial" charset="0"/>
              <a:buChar char="•"/>
            </a:pPr>
            <a:r>
              <a:rPr lang="en-US" sz="1200" dirty="0" smtClean="0"/>
              <a:t>Limited Test / Validation / Review</a:t>
            </a:r>
          </a:p>
          <a:p>
            <a:pPr marL="342900" indent="-342900" algn="l">
              <a:buFont typeface="Arial" charset="0"/>
              <a:buChar char="•"/>
            </a:pPr>
            <a:r>
              <a:rPr lang="en-US" sz="1200" dirty="0" smtClean="0"/>
              <a:t>Limited Configuration Control</a:t>
            </a:r>
          </a:p>
          <a:p>
            <a:pPr marL="342900" indent="-342900" algn="l">
              <a:buFont typeface="Arial" charset="0"/>
              <a:buChar char="•"/>
            </a:pPr>
            <a:r>
              <a:rPr lang="en-US" sz="1200" dirty="0" smtClean="0"/>
              <a:t>Verification with Ping &amp; Traceroute</a:t>
            </a:r>
          </a:p>
          <a:p>
            <a:endParaRPr lang="en-US" dirty="0"/>
          </a:p>
        </p:txBody>
      </p:sp>
      <p:sp>
        <p:nvSpPr>
          <p:cNvPr id="4" name="Slide Number Placeholder 3"/>
          <p:cNvSpPr>
            <a:spLocks noGrp="1"/>
          </p:cNvSpPr>
          <p:nvPr>
            <p:ph type="sldNum" sz="quarter" idx="10"/>
          </p:nvPr>
        </p:nvSpPr>
        <p:spPr/>
        <p:txBody>
          <a:bodyPr/>
          <a:lstStyle/>
          <a:p>
            <a:fld id="{4AC0EF0B-BBE2-9245-82D6-6FE422FE1D1C}" type="slidenum">
              <a:rPr lang="en-US" smtClean="0"/>
              <a:t>37</a:t>
            </a:fld>
            <a:endParaRPr lang="en-US"/>
          </a:p>
        </p:txBody>
      </p:sp>
    </p:spTree>
    <p:extLst>
      <p:ext uri="{BB962C8B-B14F-4D97-AF65-F5344CB8AC3E}">
        <p14:creationId xmlns:p14="http://schemas.microsoft.com/office/powerpoint/2010/main" val="206129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C0EF0B-BBE2-9245-82D6-6FE422FE1D1C}" type="slidenum">
              <a:rPr lang="en-US" smtClean="0"/>
              <a:t>39</a:t>
            </a:fld>
            <a:endParaRPr lang="en-US"/>
          </a:p>
        </p:txBody>
      </p:sp>
    </p:spTree>
    <p:extLst>
      <p:ext uri="{BB962C8B-B14F-4D97-AF65-F5344CB8AC3E}">
        <p14:creationId xmlns:p14="http://schemas.microsoft.com/office/powerpoint/2010/main" val="153041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merchant silicon powers all vendors today in the data center.</a:t>
            </a:r>
            <a:endParaRPr lang="en-US" dirty="0"/>
          </a:p>
        </p:txBody>
      </p:sp>
      <p:sp>
        <p:nvSpPr>
          <p:cNvPr id="4" name="Slide Number Placeholder 3"/>
          <p:cNvSpPr>
            <a:spLocks noGrp="1"/>
          </p:cNvSpPr>
          <p:nvPr>
            <p:ph type="sldNum" sz="quarter" idx="10"/>
          </p:nvPr>
        </p:nvSpPr>
        <p:spPr/>
        <p:txBody>
          <a:bodyPr/>
          <a:lstStyle/>
          <a:p>
            <a:fld id="{73D0E50B-A291-A348-99CE-5294C809B150}" type="slidenum">
              <a:rPr lang="en-US" smtClean="0"/>
              <a:t>7</a:t>
            </a:fld>
            <a:endParaRPr lang="en-US"/>
          </a:p>
        </p:txBody>
      </p:sp>
    </p:spTree>
    <p:extLst>
      <p:ext uri="{BB962C8B-B14F-4D97-AF65-F5344CB8AC3E}">
        <p14:creationId xmlns:p14="http://schemas.microsoft.com/office/powerpoint/2010/main" val="131077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Ease network platform integration, let the hardware vendor control their destiny</a:t>
            </a:r>
          </a:p>
          <a:p>
            <a:r>
              <a:rPr lang="en-US" baseline="0" dirty="0" smtClean="0"/>
              <a:t>Goal: Broader set of devices that people can leverage</a:t>
            </a:r>
          </a:p>
          <a:p>
            <a:endParaRPr lang="en-US" baseline="0" dirty="0" smtClean="0"/>
          </a:p>
          <a:p>
            <a:r>
              <a:rPr lang="en-US" baseline="0" dirty="0" smtClean="0"/>
              <a:t>With APD, you get a hardware abstraction. OS = keep everything generic. For anything platform specific, keep it in the platform</a:t>
            </a:r>
          </a:p>
          <a:p>
            <a:endParaRPr lang="en-US" baseline="0" dirty="0" smtClean="0"/>
          </a:p>
          <a:p>
            <a:r>
              <a:rPr lang="en-US" baseline="0" dirty="0" smtClean="0"/>
              <a:t>Disaggregate the model to make it fast to innovate</a:t>
            </a:r>
          </a:p>
          <a:p>
            <a:r>
              <a:rPr lang="en-US" baseline="0" dirty="0" smtClean="0"/>
              <a:t>- Can support all types of architectures and switches</a:t>
            </a:r>
          </a:p>
          <a:p>
            <a:r>
              <a:rPr lang="en-US" baseline="0" dirty="0" smtClean="0"/>
              <a:t>- Code embedded in the bios and we parse the information on the NOS</a:t>
            </a:r>
          </a:p>
          <a:p>
            <a:pPr marL="171450" indent="-171450">
              <a:buFontTx/>
              <a:buChar char="-"/>
            </a:pPr>
            <a:r>
              <a:rPr lang="en-US" baseline="0" dirty="0" smtClean="0"/>
              <a:t>Cuts the human intervention, all automated</a:t>
            </a:r>
          </a:p>
          <a:p>
            <a:pPr marL="171450" indent="-171450">
              <a:buFontTx/>
              <a:buChar char="-"/>
            </a:pPr>
            <a:endParaRPr lang="en-US" baseline="0" dirty="0" smtClean="0"/>
          </a:p>
          <a:p>
            <a:pPr marL="171450" indent="-171450">
              <a:buFontTx/>
              <a:buChar char="-"/>
            </a:pPr>
            <a:r>
              <a:rPr lang="en-US" baseline="0" dirty="0" err="1" smtClean="0"/>
              <a:t>Upstreamed</a:t>
            </a:r>
            <a:r>
              <a:rPr lang="en-US" baseline="0" dirty="0" smtClean="0"/>
              <a:t> and in 4.4 kernel</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9</a:t>
            </a:fld>
            <a:endParaRPr lang="en-US"/>
          </a:p>
        </p:txBody>
      </p:sp>
    </p:spTree>
    <p:extLst>
      <p:ext uri="{BB962C8B-B14F-4D97-AF65-F5344CB8AC3E}">
        <p14:creationId xmlns:p14="http://schemas.microsoft.com/office/powerpoint/2010/main" val="147570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Ease network platform integration, let the hardware vendor control their destiny</a:t>
            </a:r>
          </a:p>
          <a:p>
            <a:r>
              <a:rPr lang="en-US" baseline="0" dirty="0" smtClean="0"/>
              <a:t>Goal: Broader set of devices that people can leverage</a:t>
            </a:r>
          </a:p>
          <a:p>
            <a:endParaRPr lang="en-US" baseline="0" dirty="0" smtClean="0"/>
          </a:p>
          <a:p>
            <a:r>
              <a:rPr lang="en-US" baseline="0" dirty="0" smtClean="0"/>
              <a:t>With APD, you get a hardware abstraction. OS = keep everything generic. For anything platform specific, keep it in the platform</a:t>
            </a:r>
          </a:p>
          <a:p>
            <a:endParaRPr lang="en-US" baseline="0" dirty="0" smtClean="0"/>
          </a:p>
          <a:p>
            <a:r>
              <a:rPr lang="en-US" baseline="0" dirty="0" smtClean="0"/>
              <a:t>Disaggregate the model to make it fast to innovate</a:t>
            </a:r>
          </a:p>
          <a:p>
            <a:r>
              <a:rPr lang="en-US" baseline="0" dirty="0" smtClean="0"/>
              <a:t>- Can support all types of architectures and switches</a:t>
            </a:r>
          </a:p>
          <a:p>
            <a:r>
              <a:rPr lang="en-US" baseline="0" dirty="0" smtClean="0"/>
              <a:t>- Code embedded in the bios and we parse the information on the NOS</a:t>
            </a:r>
          </a:p>
          <a:p>
            <a:r>
              <a:rPr lang="en-US" baseline="0" dirty="0" smtClean="0"/>
              <a:t>- Cuts the human intervention, all automated</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10</a:t>
            </a:fld>
            <a:endParaRPr lang="en-US"/>
          </a:p>
        </p:txBody>
      </p:sp>
    </p:spTree>
    <p:extLst>
      <p:ext uri="{BB962C8B-B14F-4D97-AF65-F5344CB8AC3E}">
        <p14:creationId xmlns:p14="http://schemas.microsoft.com/office/powerpoint/2010/main" val="141285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green = standards based</a:t>
            </a:r>
          </a:p>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stacked = done in parallel by multiple hardware vendors</a:t>
            </a:r>
          </a:p>
          <a:p>
            <a:pPr lvl="0" rtl="0">
              <a:spcBef>
                <a:spcPts val="0"/>
              </a:spcBef>
              <a:buClr>
                <a:schemeClr val="dk1"/>
              </a:buClr>
              <a:buSzPct val="100000"/>
              <a:buFont typeface="Arial"/>
              <a:buNone/>
            </a:pPr>
            <a:endParaRPr>
              <a:solidFill>
                <a:schemeClr val="dk1"/>
              </a:solidFill>
              <a:latin typeface="PT Mono"/>
              <a:ea typeface="PT Mono"/>
              <a:cs typeface="PT Mono"/>
              <a:sym typeface="PT Mono"/>
            </a:endParaRP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moves platform description over to the standards based, parallel hardware vendor side</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This is a standard practice for servers.  Tools are open.</a:t>
            </a:r>
          </a:p>
          <a:p>
            <a:pPr lvl="0" rtl="0">
              <a:spcBef>
                <a:spcPts val="0"/>
              </a:spcBef>
              <a:buClr>
                <a:schemeClr val="dk1"/>
              </a:buClr>
              <a:buSzPct val="100000"/>
              <a:buFont typeface="Arial"/>
              <a:buNone/>
            </a:pPr>
            <a:endParaRPr>
              <a:solidFill>
                <a:schemeClr val="dk1"/>
              </a:solidFill>
              <a:latin typeface="PT Mono"/>
              <a:ea typeface="PT Mono"/>
              <a:cs typeface="PT Mono"/>
              <a:sym typeface="PT Mono"/>
            </a:endParaRPr>
          </a:p>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Testing</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spread out more</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hardware vendors self certify, hopefully catch most of the bugs</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OS vendors certify</a:t>
            </a:r>
          </a:p>
          <a:p>
            <a:pPr lvl="0" rtl="0">
              <a:spcBef>
                <a:spcPts val="0"/>
              </a:spcBef>
              <a:buNone/>
            </a:pPr>
            <a:endParaRPr>
              <a:solidFill>
                <a:schemeClr val="dk1"/>
              </a:solidFill>
              <a:latin typeface="PT Mono"/>
              <a:ea typeface="PT Mono"/>
              <a:cs typeface="PT Mono"/>
              <a:sym typeface="PT Mono"/>
            </a:endParaRPr>
          </a:p>
          <a:p>
            <a:pPr lvl="0">
              <a:spcBef>
                <a:spcPts val="0"/>
              </a:spcBef>
              <a:buNone/>
            </a:pPr>
            <a:r>
              <a:rPr lang="en">
                <a:solidFill>
                  <a:schemeClr val="dk1"/>
                </a:solidFill>
                <a:latin typeface="PT Mono"/>
                <a:ea typeface="PT Mono"/>
                <a:cs typeface="PT Mono"/>
                <a:sym typeface="PT Mono"/>
              </a:rPr>
              <a:t>OS Agnostic</a:t>
            </a:r>
          </a:p>
        </p:txBody>
      </p:sp>
    </p:spTree>
    <p:extLst>
      <p:ext uri="{BB962C8B-B14F-4D97-AF65-F5344CB8AC3E}">
        <p14:creationId xmlns:p14="http://schemas.microsoft.com/office/powerpoint/2010/main" val="160073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onie.org</a:t>
            </a:r>
            <a:r>
              <a:rPr lang="en-US" dirty="0" smtClean="0"/>
              <a:t>/about/</a:t>
            </a:r>
          </a:p>
          <a:p>
            <a:endParaRPr lang="en-US" dirty="0" smtClean="0"/>
          </a:p>
          <a:p>
            <a:r>
              <a:rPr lang="en-US" dirty="0" smtClean="0"/>
              <a:t>https://</a:t>
            </a:r>
            <a:r>
              <a:rPr lang="en-US" dirty="0" err="1" smtClean="0"/>
              <a:t>busybox.net</a:t>
            </a:r>
            <a:r>
              <a:rPr lang="en-US" dirty="0" smtClean="0"/>
              <a:t>/</a:t>
            </a:r>
            <a:r>
              <a:rPr lang="en-US" dirty="0" err="1" smtClean="0"/>
              <a:t>about.html</a:t>
            </a:r>
            <a:endParaRPr lang="en-US" dirty="0" smtClean="0"/>
          </a:p>
          <a:p>
            <a:endParaRPr lang="en-US" dirty="0" smtClean="0"/>
          </a:p>
          <a:p>
            <a:r>
              <a:rPr lang="en-US" sz="1200" b="1" i="0" kern="1200" dirty="0" err="1" smtClean="0">
                <a:solidFill>
                  <a:schemeClr val="tx1"/>
                </a:solidFill>
                <a:effectLst/>
                <a:latin typeface="+mn-lt"/>
                <a:ea typeface="+mn-ea"/>
                <a:cs typeface="+mn-cs"/>
              </a:rPr>
              <a:t>BusyBox</a:t>
            </a:r>
            <a:r>
              <a:rPr lang="en-US" sz="1200" b="1" i="0" kern="1200" dirty="0" smtClean="0">
                <a:solidFill>
                  <a:schemeClr val="tx1"/>
                </a:solidFill>
                <a:effectLst/>
                <a:latin typeface="+mn-lt"/>
                <a:ea typeface="+mn-ea"/>
                <a:cs typeface="+mn-cs"/>
              </a:rPr>
              <a:t>: The Swiss Army Knife of Embedded Linux</a:t>
            </a:r>
          </a:p>
          <a:p>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combines tiny versions of many common UNIX utilities into a single small executable. It provides replacements for most of the utilities you usually find in GNU </a:t>
            </a:r>
            <a:r>
              <a:rPr lang="en-US" sz="1200" b="0" i="0" kern="1200" dirty="0" err="1" smtClean="0">
                <a:solidFill>
                  <a:schemeClr val="tx1"/>
                </a:solidFill>
                <a:effectLst/>
                <a:latin typeface="+mn-lt"/>
                <a:ea typeface="+mn-ea"/>
                <a:cs typeface="+mn-cs"/>
              </a:rPr>
              <a:t>fileutils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shellutils</a:t>
            </a:r>
            <a:r>
              <a:rPr lang="en-US" sz="1200" b="0" i="0" kern="1200" dirty="0" smtClean="0">
                <a:solidFill>
                  <a:schemeClr val="tx1"/>
                </a:solidFill>
                <a:effectLst/>
                <a:latin typeface="+mn-lt"/>
                <a:ea typeface="+mn-ea"/>
                <a:cs typeface="+mn-cs"/>
              </a:rPr>
              <a:t>, etc. The utilities in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generally have fewer options than their full-featured GNU cousins; however, the options that are included provide the expected functionality and behave very much like their GNU counterparts.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provides a fairly complete environment for any small or embedded system.</a:t>
            </a:r>
          </a:p>
          <a:p>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has been written with size-optimization and limited resources in mind. It is also extremely modular so you can easily include or exclude commands (or features) at compile time. This makes it easy to customize your embedded systems. To create a working system, just add some device nodes in /dev, a few configuration files in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a Linux kernel.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13</a:t>
            </a:fld>
            <a:endParaRPr lang="en-US"/>
          </a:p>
        </p:txBody>
      </p:sp>
    </p:spTree>
    <p:extLst>
      <p:ext uri="{BB962C8B-B14F-4D97-AF65-F5344CB8AC3E}">
        <p14:creationId xmlns:p14="http://schemas.microsoft.com/office/powerpoint/2010/main" val="80516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a:t>
            </a:r>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15</a:t>
            </a:fld>
            <a:endParaRPr lang="en-US"/>
          </a:p>
        </p:txBody>
      </p:sp>
    </p:spTree>
    <p:extLst>
      <p:ext uri="{BB962C8B-B14F-4D97-AF65-F5344CB8AC3E}">
        <p14:creationId xmlns:p14="http://schemas.microsoft.com/office/powerpoint/2010/main" val="867342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Snowflake slide with frosty the snowman melting</a:t>
            </a:r>
          </a:p>
          <a:p>
            <a:pPr lvl="1"/>
            <a:r>
              <a:rPr lang="en-US" sz="1200" kern="1200" dirty="0" smtClean="0">
                <a:solidFill>
                  <a:schemeClr val="tx1"/>
                </a:solidFill>
                <a:effectLst/>
                <a:latin typeface="+mn-lt"/>
                <a:ea typeface="+mn-ea"/>
                <a:cs typeface="+mn-cs"/>
              </a:rPr>
              <a:t>Everyone loved frosty, and he represents the traditional networking world where every network is a special build</a:t>
            </a:r>
          </a:p>
          <a:p>
            <a:pPr lvl="1"/>
            <a:r>
              <a:rPr lang="en-US" sz="1200" kern="1200" dirty="0" smtClean="0">
                <a:solidFill>
                  <a:schemeClr val="tx1"/>
                </a:solidFill>
                <a:effectLst/>
                <a:latin typeface="+mn-lt"/>
                <a:ea typeface="+mn-ea"/>
                <a:cs typeface="+mn-cs"/>
              </a:rPr>
              <a:t>If we want to automate and have more predictability we need fewer snowflakes</a:t>
            </a:r>
          </a:p>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16</a:t>
            </a:fld>
            <a:endParaRPr lang="en-US"/>
          </a:p>
        </p:txBody>
      </p:sp>
    </p:spTree>
    <p:extLst>
      <p:ext uri="{BB962C8B-B14F-4D97-AF65-F5344CB8AC3E}">
        <p14:creationId xmlns:p14="http://schemas.microsoft.com/office/powerpoint/2010/main" val="56249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one are you?</a:t>
            </a:r>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18</a:t>
            </a:fld>
            <a:endParaRPr lang="en-US"/>
          </a:p>
        </p:txBody>
      </p:sp>
    </p:spTree>
    <p:extLst>
      <p:ext uri="{BB962C8B-B14F-4D97-AF65-F5344CB8AC3E}">
        <p14:creationId xmlns:p14="http://schemas.microsoft.com/office/powerpoint/2010/main" val="72030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95848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64954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760689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 in Header</a:t>
            </a:r>
            <a:endParaRPr lang="en-US" dirty="0"/>
          </a:p>
        </p:txBody>
      </p:sp>
      <p:sp>
        <p:nvSpPr>
          <p:cNvPr id="5" name="Date Placeholder 4"/>
          <p:cNvSpPr>
            <a:spLocks noGrp="1"/>
          </p:cNvSpPr>
          <p:nvPr>
            <p:ph type="dt" sz="half" idx="10"/>
          </p:nvPr>
        </p:nvSpPr>
        <p:spPr/>
        <p:txBody>
          <a:bodyPr/>
          <a:lstStyle/>
          <a:p>
            <a:fld id="{F62B0D1A-695B-BE40-82F1-8549B4FEF08A}" type="datetime4">
              <a:rPr lang="en-US" smtClean="0"/>
              <a:t>July 20, 2016</a:t>
            </a:fld>
            <a:endParaRPr lang="en-US"/>
          </a:p>
        </p:txBody>
      </p:sp>
      <p:sp>
        <p:nvSpPr>
          <p:cNvPr id="6" name="Footer Placeholder 5"/>
          <p:cNvSpPr>
            <a:spLocks noGrp="1"/>
          </p:cNvSpPr>
          <p:nvPr>
            <p:ph type="ftr" sz="quarter" idx="11"/>
          </p:nvPr>
        </p:nvSpPr>
        <p:spPr/>
        <p:txBody>
          <a:bodyPr/>
          <a:lstStyle/>
          <a:p>
            <a:r>
              <a:rPr lang="en-US" smtClean="0"/>
              <a:t>cumulusnetworks.com</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2"/>
          <p:cNvSpPr>
            <a:spLocks noGrp="1"/>
          </p:cNvSpPr>
          <p:nvPr>
            <p:ph idx="1" hasCustomPrompt="1"/>
          </p:nvPr>
        </p:nvSpPr>
        <p:spPr>
          <a:xfrm>
            <a:off x="432387" y="1021377"/>
            <a:ext cx="5312272" cy="4995091"/>
          </a:xfrm>
        </p:spPr>
        <p:txBody>
          <a:bodyPr>
            <a:normAutofit/>
          </a:bodyPr>
          <a:lstStyle>
            <a:lvl1pPr>
              <a:defRPr sz="3733"/>
            </a:lvl1pPr>
            <a:lvl2pPr>
              <a:defRPr sz="3200"/>
            </a:lvl2pPr>
            <a:lvl3pPr>
              <a:defRPr sz="2667"/>
            </a:lvl3pPr>
            <a:lvl4pPr>
              <a:defRPr sz="2133"/>
            </a:lvl4pPr>
            <a:lvl5pPr>
              <a:defRPr sz="1867"/>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3" hasCustomPrompt="1"/>
          </p:nvPr>
        </p:nvSpPr>
        <p:spPr>
          <a:xfrm>
            <a:off x="6157153" y="1033215"/>
            <a:ext cx="5312272" cy="4995091"/>
          </a:xfrm>
        </p:spPr>
        <p:txBody>
          <a:bodyPr>
            <a:normAutofit/>
          </a:bodyPr>
          <a:lstStyle>
            <a:lvl1pPr>
              <a:defRPr sz="3733"/>
            </a:lvl1pPr>
            <a:lvl2pPr>
              <a:defRPr sz="3200"/>
            </a:lvl2pPr>
            <a:lvl3pPr>
              <a:defRPr sz="2667"/>
            </a:lvl3pPr>
            <a:lvl4pPr>
              <a:defRPr sz="2133"/>
            </a:lvl4pPr>
            <a:lvl5pPr>
              <a:defRPr sz="1867"/>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9351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58ED9C-6495-9240-B4CA-B386709EE741}" type="datetime4">
              <a:rPr lang="en-US" smtClean="0"/>
              <a:t>July 20, 2016</a:t>
            </a:fld>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9" name="Text Placeholder 7"/>
          <p:cNvSpPr>
            <a:spLocks noGrp="1"/>
          </p:cNvSpPr>
          <p:nvPr>
            <p:ph type="body" sz="quarter" idx="13" hasCustomPrompt="1"/>
          </p:nvPr>
        </p:nvSpPr>
        <p:spPr>
          <a:xfrm>
            <a:off x="2263719" y="942336"/>
            <a:ext cx="8341897" cy="4937643"/>
          </a:xfrm>
        </p:spPr>
        <p:txBody>
          <a:bodyPr lIns="0" tIns="0" rIns="0" bIns="0" anchor="ctr" anchorCtr="0">
            <a:normAutofit/>
          </a:bodyPr>
          <a:lstStyle>
            <a:lvl1pPr marL="121917" indent="-121917">
              <a:spcBef>
                <a:spcPts val="0"/>
              </a:spcBef>
              <a:spcAft>
                <a:spcPts val="3200"/>
              </a:spcAft>
              <a:buClr>
                <a:schemeClr val="bg1"/>
              </a:buClr>
              <a:buSzPct val="100000"/>
              <a:buFont typeface="Arial"/>
              <a:buChar char="•"/>
              <a:defRPr sz="3733" b="1" baseline="0">
                <a:solidFill>
                  <a:schemeClr val="accent3"/>
                </a:solidFill>
              </a:defRPr>
            </a:lvl1pPr>
            <a:lvl2pPr marL="146300" indent="-146300">
              <a:spcBef>
                <a:spcPts val="0"/>
              </a:spcBef>
              <a:spcAft>
                <a:spcPts val="3200"/>
              </a:spcAft>
              <a:buClr>
                <a:schemeClr val="bg1"/>
              </a:buClr>
              <a:buSzPct val="100000"/>
              <a:buFont typeface="Arial"/>
              <a:buChar char="•"/>
              <a:defRPr sz="3733" baseline="0">
                <a:solidFill>
                  <a:schemeClr val="tx1">
                    <a:lumMod val="85000"/>
                    <a:lumOff val="15000"/>
                  </a:schemeClr>
                </a:solidFill>
              </a:defRPr>
            </a:lvl2pPr>
            <a:lvl3pPr marL="121917" indent="-609585">
              <a:spcBef>
                <a:spcPts val="0"/>
              </a:spcBef>
              <a:spcAft>
                <a:spcPts val="0"/>
              </a:spcAft>
              <a:buClr>
                <a:schemeClr val="bg1"/>
              </a:buClr>
              <a:buSzPct val="100000"/>
              <a:buFont typeface="Arial"/>
              <a:buChar char="•"/>
              <a:defRPr>
                <a:solidFill>
                  <a:schemeClr val="tx1">
                    <a:lumMod val="50000"/>
                    <a:lumOff val="50000"/>
                  </a:schemeClr>
                </a:solidFill>
              </a:defRPr>
            </a:lvl3pPr>
            <a:lvl4pPr marL="121917" indent="-609585">
              <a:spcBef>
                <a:spcPts val="0"/>
              </a:spcBef>
              <a:spcAft>
                <a:spcPts val="0"/>
              </a:spcAft>
              <a:buClr>
                <a:schemeClr val="bg1"/>
              </a:buClr>
              <a:buSzPct val="100000"/>
              <a:buFont typeface="Arial"/>
              <a:buChar char="•"/>
              <a:defRPr>
                <a:solidFill>
                  <a:schemeClr val="tx1">
                    <a:lumMod val="50000"/>
                    <a:lumOff val="50000"/>
                  </a:schemeClr>
                </a:solidFill>
              </a:defRPr>
            </a:lvl4pPr>
            <a:lvl5pPr marL="121917" indent="-609585">
              <a:spcBef>
                <a:spcPts val="0"/>
              </a:spcBef>
              <a:spcAft>
                <a:spcPts val="0"/>
              </a:spcAft>
              <a:buClr>
                <a:schemeClr val="bg1"/>
              </a:buClr>
              <a:buSzPct val="100000"/>
              <a:buFont typeface="Arial"/>
              <a:buChar char="•"/>
              <a:defRPr>
                <a:solidFill>
                  <a:schemeClr val="tx1">
                    <a:lumMod val="50000"/>
                    <a:lumOff val="50000"/>
                  </a:schemeClr>
                </a:solidFill>
              </a:defRPr>
            </a:lvl5pPr>
          </a:lstStyle>
          <a:p>
            <a:pPr lvl="0"/>
            <a:r>
              <a:rPr lang="en-US" dirty="0" smtClean="0"/>
              <a:t>Agenda Item 1</a:t>
            </a:r>
          </a:p>
          <a:p>
            <a:pPr lvl="1"/>
            <a:r>
              <a:rPr lang="en-US" dirty="0" smtClean="0"/>
              <a:t>Agenda Item 2</a:t>
            </a:r>
          </a:p>
          <a:p>
            <a:pPr lvl="1"/>
            <a:r>
              <a:rPr lang="en-US" dirty="0" smtClean="0"/>
              <a:t>Agenda Item 3</a:t>
            </a:r>
          </a:p>
        </p:txBody>
      </p:sp>
      <p:sp>
        <p:nvSpPr>
          <p:cNvPr id="10" name="Title Placeholder 1"/>
          <p:cNvSpPr>
            <a:spLocks noGrp="1"/>
          </p:cNvSpPr>
          <p:nvPr>
            <p:ph type="title" hasCustomPrompt="1"/>
          </p:nvPr>
        </p:nvSpPr>
        <p:spPr>
          <a:xfrm>
            <a:off x="319493" y="248781"/>
            <a:ext cx="10179171" cy="414092"/>
          </a:xfrm>
          <a:prstGeom prst="rect">
            <a:avLst/>
          </a:prstGeom>
        </p:spPr>
        <p:txBody>
          <a:bodyPr vert="horz" lIns="0" tIns="0" rIns="0" bIns="0" rtlCol="0" anchor="ctr">
            <a:normAutofit/>
          </a:bodyPr>
          <a:lstStyle/>
          <a:p>
            <a:r>
              <a:rPr lang="en-US" dirty="0" smtClean="0"/>
              <a:t>Agenda</a:t>
            </a:r>
            <a:endParaRPr lang="en-US" dirty="0"/>
          </a:p>
        </p:txBody>
      </p:sp>
    </p:spTree>
    <p:extLst>
      <p:ext uri="{BB962C8B-B14F-4D97-AF65-F5344CB8AC3E}">
        <p14:creationId xmlns:p14="http://schemas.microsoft.com/office/powerpoint/2010/main" val="1711112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041753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31029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155DFA-42F7-064B-8A11-488CA61661DA}"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04378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155DFA-42F7-064B-8A11-488CA61661DA}" type="datetimeFigureOut">
              <a:rPr lang="en-US" smtClean="0"/>
              <a:t>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34028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155DFA-42F7-064B-8A11-488CA61661DA}" type="datetimeFigureOut">
              <a:rPr lang="en-US" smtClean="0"/>
              <a:t>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205559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55DFA-42F7-064B-8A11-488CA61661DA}" type="datetimeFigureOut">
              <a:rPr lang="en-US" smtClean="0"/>
              <a:t>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893938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155DFA-42F7-064B-8A11-488CA61661DA}"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42481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155DFA-42F7-064B-8A11-488CA61661DA}"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2342120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55DFA-42F7-064B-8A11-488CA61661DA}" type="datetimeFigureOut">
              <a:rPr lang="en-US" smtClean="0"/>
              <a:t>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DA2CD-B559-5845-8E76-7B79A1E17D80}" type="slidenum">
              <a:rPr lang="en-US" smtClean="0"/>
              <a:t>‹#›</a:t>
            </a:fld>
            <a:endParaRPr lang="en-US"/>
          </a:p>
        </p:txBody>
      </p:sp>
    </p:spTree>
    <p:extLst>
      <p:ext uri="{BB962C8B-B14F-4D97-AF65-F5344CB8AC3E}">
        <p14:creationId xmlns:p14="http://schemas.microsoft.com/office/powerpoint/2010/main" val="128343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7.png"/><Relationship Id="rId5" Type="http://schemas.openxmlformats.org/officeDocument/2006/relationships/image" Target="../media/image19.jpg"/><Relationship Id="rId6" Type="http://schemas.openxmlformats.org/officeDocument/2006/relationships/image" Target="../media/image20.em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9" Type="http://schemas.openxmlformats.org/officeDocument/2006/relationships/image" Target="../media/image32.jpeg"/><Relationship Id="rId10" Type="http://schemas.openxmlformats.org/officeDocument/2006/relationships/image" Target="../media/image33.emf"/><Relationship Id="rId11" Type="http://schemas.openxmlformats.org/officeDocument/2006/relationships/image" Target="../media/image34.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 Id="rId3" Type="http://schemas.openxmlformats.org/officeDocument/2006/relationships/image" Target="../media/image4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tiff"/><Relationship Id="rId8" Type="http://schemas.openxmlformats.org/officeDocument/2006/relationships/image" Target="../media/image50.tiff"/><Relationship Id="rId9"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2.tiff"/><Relationship Id="rId8"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54.emf"/><Relationship Id="rId6" Type="http://schemas.openxmlformats.org/officeDocument/2006/relationships/oleObject" Target="../embeddings/oleObject2.bin"/><Relationship Id="rId7" Type="http://schemas.openxmlformats.org/officeDocument/2006/relationships/package" Target="../embeddings/Microsoft_Word_Document2.docx"/><Relationship Id="rId8" Type="http://schemas.openxmlformats.org/officeDocument/2006/relationships/image" Target="../media/image55.emf"/><Relationship Id="rId9" Type="http://schemas.openxmlformats.org/officeDocument/2006/relationships/oleObject" Target="../embeddings/oleObject3.bin"/><Relationship Id="rId10" Type="http://schemas.openxmlformats.org/officeDocument/2006/relationships/package" Target="../embeddings/Microsoft_Word_Document3.docx"/><Relationship Id="rId11" Type="http://schemas.openxmlformats.org/officeDocument/2006/relationships/image" Target="../media/image56.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4.docx"/><Relationship Id="rId5" Type="http://schemas.openxmlformats.org/officeDocument/2006/relationships/image" Target="../media/image57.emf"/><Relationship Id="rId6" Type="http://schemas.openxmlformats.org/officeDocument/2006/relationships/oleObject" Target="../embeddings/oleObject5.bin"/><Relationship Id="rId7" Type="http://schemas.openxmlformats.org/officeDocument/2006/relationships/package" Target="../embeddings/Microsoft_Word_Document5.docx"/><Relationship Id="rId8" Type="http://schemas.openxmlformats.org/officeDocument/2006/relationships/image" Target="../media/image5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hyperlink" Target="http://community.cumulusnetworks.com/" TargetMode="External"/><Relationship Id="rId4" Type="http://schemas.openxmlformats.org/officeDocument/2006/relationships/hyperlink" Target="https://cumulusnetworks.com/cumulus-vx/" TargetMode="External"/><Relationship Id="rId5" Type="http://schemas.openxmlformats.org/officeDocument/2006/relationships/hyperlink" Target="https://support.cumulusnetworks.com/hc/en-us/articles/201787686" TargetMode="External"/><Relationship Id="rId6" Type="http://schemas.openxmlformats.org/officeDocument/2006/relationships/hyperlink" Target="https://support.cumulusnetworks.com/hc/en-us/sections/200398866" TargetMode="External"/><Relationship Id="rId7" Type="http://schemas.openxmlformats.org/officeDocument/2006/relationships/image" Target="../media/image60.png"/><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tiff"/><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1" Type="http://schemas.openxmlformats.org/officeDocument/2006/relationships/image" Target="../media/image16.tiff"/><Relationship Id="rId12"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err="1" smtClean="0"/>
              <a:t>NetDevOps</a:t>
            </a:r>
            <a:r>
              <a:rPr lang="en-US" dirty="0" smtClean="0"/>
              <a:t>: Automation on Bare Metal Switches</a:t>
            </a:r>
            <a:endParaRPr lang="en-US" dirty="0"/>
          </a:p>
        </p:txBody>
      </p:sp>
      <p:sp>
        <p:nvSpPr>
          <p:cNvPr id="9" name="Content Placeholder 8"/>
          <p:cNvSpPr>
            <a:spLocks noGrp="1"/>
          </p:cNvSpPr>
          <p:nvPr>
            <p:ph idx="1"/>
          </p:nvPr>
        </p:nvSpPr>
        <p:spPr/>
        <p:txBody>
          <a:bodyPr>
            <a:normAutofit/>
          </a:bodyPr>
          <a:lstStyle/>
          <a:p>
            <a:r>
              <a:rPr lang="en-US" dirty="0" smtClean="0"/>
              <a:t>Intros </a:t>
            </a:r>
            <a:endParaRPr lang="en-US" dirty="0" smtClean="0"/>
          </a:p>
          <a:p>
            <a:r>
              <a:rPr lang="en-US" dirty="0" smtClean="0"/>
              <a:t>What </a:t>
            </a:r>
            <a:r>
              <a:rPr lang="en-US" dirty="0" smtClean="0"/>
              <a:t>is Open Networking? (Kevin)</a:t>
            </a:r>
          </a:p>
          <a:p>
            <a:pPr lvl="1"/>
            <a:r>
              <a:rPr lang="en-US" dirty="0" smtClean="0"/>
              <a:t>Open hardware, ONIE, APD</a:t>
            </a:r>
          </a:p>
          <a:p>
            <a:r>
              <a:rPr lang="en-US" dirty="0" smtClean="0"/>
              <a:t>Automation (Kevin)</a:t>
            </a:r>
          </a:p>
          <a:p>
            <a:pPr lvl="1"/>
            <a:r>
              <a:rPr lang="en-US" dirty="0" err="1" smtClean="0"/>
              <a:t>Ansible</a:t>
            </a:r>
            <a:r>
              <a:rPr lang="en-US" dirty="0" smtClean="0"/>
              <a:t> </a:t>
            </a:r>
            <a:r>
              <a:rPr lang="en-US" dirty="0" smtClean="0"/>
              <a:t>playbooks, puppet manifests, </a:t>
            </a:r>
            <a:r>
              <a:rPr lang="en-US" dirty="0" err="1" smtClean="0"/>
              <a:t>etc</a:t>
            </a:r>
            <a:r>
              <a:rPr lang="en-US" dirty="0" smtClean="0"/>
              <a:t> for network configuration</a:t>
            </a:r>
            <a:endParaRPr lang="en-US" dirty="0" smtClean="0"/>
          </a:p>
          <a:p>
            <a:r>
              <a:rPr lang="en-US" dirty="0" smtClean="0"/>
              <a:t>CI/CD in </a:t>
            </a:r>
            <a:r>
              <a:rPr lang="en-US" dirty="0" smtClean="0"/>
              <a:t>a Network context (Russ</a:t>
            </a:r>
            <a:r>
              <a:rPr lang="en-US" dirty="0" smtClean="0"/>
              <a:t>)</a:t>
            </a:r>
          </a:p>
          <a:p>
            <a:pPr lvl="1"/>
            <a:r>
              <a:rPr lang="en-US" dirty="0" smtClean="0"/>
              <a:t>Full stack </a:t>
            </a:r>
            <a:r>
              <a:rPr lang="en-US" dirty="0" smtClean="0"/>
              <a:t>testing</a:t>
            </a:r>
          </a:p>
          <a:p>
            <a:r>
              <a:rPr lang="en-US" dirty="0" smtClean="0"/>
              <a:t>Demo </a:t>
            </a:r>
            <a:r>
              <a:rPr lang="en-US" dirty="0" smtClean="0"/>
              <a:t>(Russ</a:t>
            </a:r>
            <a:r>
              <a:rPr lang="en-US" dirty="0" smtClean="0"/>
              <a:t>)</a:t>
            </a:r>
            <a:endParaRPr lang="en-US" dirty="0" smtClean="0"/>
          </a:p>
        </p:txBody>
      </p:sp>
    </p:spTree>
    <p:extLst>
      <p:ext uri="{BB962C8B-B14F-4D97-AF65-F5344CB8AC3E}">
        <p14:creationId xmlns:p14="http://schemas.microsoft.com/office/powerpoint/2010/main" val="4130641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PD-logo-bla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733" y="4470748"/>
            <a:ext cx="1987444" cy="894459"/>
          </a:xfrm>
          <a:prstGeom prst="rect">
            <a:avLst/>
          </a:prstGeom>
          <a:ln>
            <a:noFill/>
          </a:ln>
        </p:spPr>
      </p:pic>
      <p:sp>
        <p:nvSpPr>
          <p:cNvPr id="39" name="Rounded Rectangle 38"/>
          <p:cNvSpPr/>
          <p:nvPr/>
        </p:nvSpPr>
        <p:spPr bwMode="auto">
          <a:xfrm>
            <a:off x="7923163" y="4508716"/>
            <a:ext cx="2999611" cy="823051"/>
          </a:xfrm>
          <a:prstGeom prst="roundRect">
            <a:avLst>
              <a:gd name="adj" fmla="val 7741"/>
            </a:avLst>
          </a:prstGeom>
          <a:no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2" name="Title 1"/>
          <p:cNvSpPr>
            <a:spLocks noGrp="1"/>
          </p:cNvSpPr>
          <p:nvPr>
            <p:ph type="title"/>
          </p:nvPr>
        </p:nvSpPr>
        <p:spPr>
          <a:xfrm>
            <a:off x="838199" y="-16725"/>
            <a:ext cx="10761617" cy="1325563"/>
          </a:xfrm>
        </p:spPr>
        <p:txBody>
          <a:bodyPr>
            <a:normAutofit/>
          </a:bodyPr>
          <a:lstStyle/>
          <a:p>
            <a:pPr algn="ctr"/>
            <a:r>
              <a:rPr lang="en-US" sz="4000" dirty="0"/>
              <a:t>O</a:t>
            </a:r>
            <a:r>
              <a:rPr lang="en-US" sz="4000" dirty="0" smtClean="0"/>
              <a:t>pen </a:t>
            </a:r>
            <a:r>
              <a:rPr lang="en-US" sz="4000" dirty="0"/>
              <a:t>ecosystem for open networking to thrive</a:t>
            </a:r>
            <a:endParaRPr lang="en-US" sz="4000" dirty="0">
              <a:solidFill>
                <a:schemeClr val="accent6">
                  <a:lumMod val="75000"/>
                </a:schemeClr>
              </a:solidFill>
            </a:endParaRPr>
          </a:p>
        </p:txBody>
      </p:sp>
      <p:sp>
        <p:nvSpPr>
          <p:cNvPr id="11" name="Content Placeholder 10"/>
          <p:cNvSpPr>
            <a:spLocks noGrp="1"/>
          </p:cNvSpPr>
          <p:nvPr>
            <p:ph idx="13"/>
          </p:nvPr>
        </p:nvSpPr>
        <p:spPr>
          <a:xfrm>
            <a:off x="7917383" y="1542673"/>
            <a:ext cx="4218912" cy="4995091"/>
          </a:xfrm>
        </p:spPr>
        <p:txBody>
          <a:bodyPr/>
          <a:lstStyle/>
          <a:p>
            <a:pPr marL="0" indent="0">
              <a:buNone/>
            </a:pPr>
            <a:r>
              <a:rPr lang="en-US" b="1" dirty="0" smtClean="0">
                <a:latin typeface="Franklin Gothic Book" charset="0"/>
                <a:ea typeface="Franklin Gothic Book" charset="0"/>
                <a:cs typeface="Franklin Gothic Book" charset="0"/>
              </a:rPr>
              <a:t>Switches</a:t>
            </a:r>
            <a:endParaRPr lang="en-US" b="1" dirty="0">
              <a:latin typeface="Franklin Gothic Book" charset="0"/>
              <a:ea typeface="Franklin Gothic Book" charset="0"/>
              <a:cs typeface="Franklin Gothic Book" charset="0"/>
            </a:endParaRPr>
          </a:p>
        </p:txBody>
      </p:sp>
      <p:pic>
        <p:nvPicPr>
          <p:cNvPr id="42" name="Picture 41"/>
          <p:cNvPicPr>
            <a:picLocks noChangeAspect="1"/>
          </p:cNvPicPr>
          <p:nvPr/>
        </p:nvPicPr>
        <p:blipFill>
          <a:blip r:embed="rId4"/>
          <a:stretch>
            <a:fillRect/>
          </a:stretch>
        </p:blipFill>
        <p:spPr>
          <a:xfrm>
            <a:off x="7617795" y="5376431"/>
            <a:ext cx="3544535" cy="975945"/>
          </a:xfrm>
          <a:prstGeom prst="rect">
            <a:avLst/>
          </a:prstGeom>
        </p:spPr>
      </p:pic>
      <p:sp>
        <p:nvSpPr>
          <p:cNvPr id="44" name="TextBox 43"/>
          <p:cNvSpPr txBox="1"/>
          <p:nvPr/>
        </p:nvSpPr>
        <p:spPr>
          <a:xfrm>
            <a:off x="4640848" y="2805964"/>
            <a:ext cx="2941190" cy="420564"/>
          </a:xfrm>
          <a:prstGeom prst="rect">
            <a:avLst/>
          </a:prstGeom>
          <a:noFill/>
        </p:spPr>
        <p:txBody>
          <a:bodyPr wrap="none" rtlCol="0">
            <a:spAutoFit/>
          </a:bodyPr>
          <a:lstStyle/>
          <a:p>
            <a:pPr algn="ctr"/>
            <a:r>
              <a:rPr lang="en-US" sz="2133" dirty="0">
                <a:solidFill>
                  <a:schemeClr val="tx1">
                    <a:lumMod val="75000"/>
                    <a:lumOff val="25000"/>
                  </a:schemeClr>
                </a:solidFill>
                <a:latin typeface="Franklin Gothic Book"/>
                <a:cs typeface="Franklin Gothic Book"/>
              </a:rPr>
              <a:t>Linux Networking Model</a:t>
            </a:r>
          </a:p>
        </p:txBody>
      </p:sp>
      <p:sp>
        <p:nvSpPr>
          <p:cNvPr id="48" name="Rectangle 47"/>
          <p:cNvSpPr/>
          <p:nvPr/>
        </p:nvSpPr>
        <p:spPr>
          <a:xfrm>
            <a:off x="4640847" y="4164473"/>
            <a:ext cx="2694708" cy="748795"/>
          </a:xfrm>
          <a:prstGeom prst="rect">
            <a:avLst/>
          </a:prstGeom>
        </p:spPr>
        <p:txBody>
          <a:bodyPr wrap="square">
            <a:spAutoFit/>
          </a:bodyPr>
          <a:lstStyle/>
          <a:p>
            <a:pPr algn="ctr"/>
            <a:r>
              <a:rPr lang="en-US" sz="2133" dirty="0">
                <a:solidFill>
                  <a:schemeClr val="tx1">
                    <a:lumMod val="85000"/>
                    <a:lumOff val="15000"/>
                  </a:schemeClr>
                </a:solidFill>
                <a:latin typeface="Franklin Gothic Book"/>
                <a:cs typeface="Franklin Gothic Book"/>
              </a:rPr>
              <a:t>Self-described platform to any OS</a:t>
            </a:r>
          </a:p>
        </p:txBody>
      </p:sp>
      <p:sp>
        <p:nvSpPr>
          <p:cNvPr id="49" name="Rectangle 48"/>
          <p:cNvSpPr/>
          <p:nvPr/>
        </p:nvSpPr>
        <p:spPr>
          <a:xfrm>
            <a:off x="4663668" y="3361334"/>
            <a:ext cx="2671888" cy="748795"/>
          </a:xfrm>
          <a:prstGeom prst="rect">
            <a:avLst/>
          </a:prstGeom>
        </p:spPr>
        <p:txBody>
          <a:bodyPr wrap="square">
            <a:spAutoFit/>
          </a:bodyPr>
          <a:lstStyle/>
          <a:p>
            <a:pPr algn="ctr"/>
            <a:r>
              <a:rPr lang="en-US" sz="2133" dirty="0">
                <a:solidFill>
                  <a:schemeClr val="tx1">
                    <a:lumMod val="85000"/>
                    <a:lumOff val="15000"/>
                  </a:schemeClr>
                </a:solidFill>
                <a:latin typeface="Franklin Gothic Book"/>
                <a:cs typeface="Franklin Gothic Book"/>
              </a:rPr>
              <a:t>Load any OS on any platform</a:t>
            </a:r>
          </a:p>
        </p:txBody>
      </p:sp>
      <p:sp>
        <p:nvSpPr>
          <p:cNvPr id="64" name="Content Placeholder 10"/>
          <p:cNvSpPr txBox="1">
            <a:spLocks/>
          </p:cNvSpPr>
          <p:nvPr/>
        </p:nvSpPr>
        <p:spPr>
          <a:xfrm>
            <a:off x="1034887" y="1527933"/>
            <a:ext cx="4218912" cy="4995091"/>
          </a:xfrm>
          <a:prstGeom prst="rect">
            <a:avLst/>
          </a:prstGeom>
        </p:spPr>
        <p:txBody>
          <a:bodyPr vert="horz" lIns="0" tIns="0" rIns="243840" bIns="0" rtlCol="0">
            <a:normAutofit/>
          </a:bodyPr>
          <a:lstStyle>
            <a:lvl1pPr marL="228600" indent="-182880" algn="l" defTabSz="457200" rtl="0" eaLnBrk="1" latinLnBrk="0" hangingPunct="1">
              <a:spcBef>
                <a:spcPts val="2200"/>
              </a:spcBef>
              <a:spcAft>
                <a:spcPts val="300"/>
              </a:spcAft>
              <a:buClr>
                <a:schemeClr val="bg1"/>
              </a:buClr>
              <a:buFont typeface="Wingdings" charset="2"/>
              <a:buChar char="§"/>
              <a:defRPr sz="2800" b="1" kern="1200">
                <a:solidFill>
                  <a:schemeClr val="tx1">
                    <a:lumMod val="85000"/>
                    <a:lumOff val="15000"/>
                  </a:schemeClr>
                </a:solidFill>
                <a:latin typeface="Franklin Gothic Book"/>
                <a:ea typeface="+mn-ea"/>
                <a:cs typeface="+mn-cs"/>
              </a:defRPr>
            </a:lvl1pPr>
            <a:lvl2pPr marL="731520" indent="-274320" algn="l" defTabSz="457200" rtl="0" eaLnBrk="1" latinLnBrk="0" hangingPunct="1">
              <a:spcBef>
                <a:spcPts val="300"/>
              </a:spcBef>
              <a:buClr>
                <a:schemeClr val="accent3"/>
              </a:buClr>
              <a:buFont typeface="Wingdings" charset="2"/>
              <a:buChar char="§"/>
              <a:defRPr sz="2400" kern="1200">
                <a:solidFill>
                  <a:schemeClr val="tx1">
                    <a:lumMod val="85000"/>
                    <a:lumOff val="15000"/>
                  </a:schemeClr>
                </a:solidFill>
                <a:latin typeface="Franklin Gothic Book"/>
                <a:ea typeface="+mn-ea"/>
                <a:cs typeface="+mn-cs"/>
              </a:defRPr>
            </a:lvl2pPr>
            <a:lvl3pPr marL="749808" indent="-530352" algn="l" defTabSz="457200" rtl="0" eaLnBrk="1" latinLnBrk="0" hangingPunct="1">
              <a:spcBef>
                <a:spcPts val="300"/>
              </a:spcBef>
              <a:buClr>
                <a:schemeClr val="bg1"/>
              </a:buClr>
              <a:buFont typeface="Arial"/>
              <a:buChar char="•"/>
              <a:defRPr sz="2000" b="1" kern="1200" baseline="0">
                <a:solidFill>
                  <a:schemeClr val="accent3"/>
                </a:solidFill>
                <a:latin typeface="Franklin Gothic Book"/>
                <a:ea typeface="+mn-ea"/>
                <a:cs typeface="+mn-cs"/>
              </a:defRPr>
            </a:lvl3pPr>
            <a:lvl4pPr marL="1225296" indent="-201168" algn="l" defTabSz="457200" rtl="0" eaLnBrk="1" latinLnBrk="0" hangingPunct="1">
              <a:spcBef>
                <a:spcPts val="300"/>
              </a:spcBef>
              <a:buClr>
                <a:schemeClr val="accent3"/>
              </a:buClr>
              <a:buFont typeface="Wingdings" charset="2"/>
              <a:buChar char="§"/>
              <a:defRPr sz="1600" b="0" i="0" kern="1200" baseline="0">
                <a:solidFill>
                  <a:schemeClr val="tx1">
                    <a:lumMod val="85000"/>
                    <a:lumOff val="15000"/>
                  </a:schemeClr>
                </a:solidFill>
                <a:latin typeface="Franklin Gothic Book"/>
                <a:ea typeface="+mn-ea"/>
                <a:cs typeface="+mn-cs"/>
              </a:defRPr>
            </a:lvl4pPr>
            <a:lvl5pPr marL="1225296" indent="-274320" algn="l" defTabSz="457200" rtl="0" eaLnBrk="1" latinLnBrk="0" hangingPunct="1">
              <a:spcBef>
                <a:spcPts val="300"/>
              </a:spcBef>
              <a:buClr>
                <a:schemeClr val="bg1"/>
              </a:buClr>
              <a:buSzPct val="100000"/>
              <a:buFont typeface="Wingdings" charset="2"/>
              <a:buChar char="§"/>
              <a:defRPr sz="1400" b="1" kern="1200" baseline="0">
                <a:solidFill>
                  <a:schemeClr val="accent3"/>
                </a:solidFill>
                <a:latin typeface="Franklin Gothic 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733" dirty="0"/>
              <a:t>Servers</a:t>
            </a:r>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715" t="31270" r="1905" b="26191"/>
          <a:stretch/>
        </p:blipFill>
        <p:spPr>
          <a:xfrm>
            <a:off x="823582" y="4662176"/>
            <a:ext cx="3802873" cy="1479036"/>
          </a:xfrm>
          <a:prstGeom prst="rect">
            <a:avLst/>
          </a:prstGeom>
        </p:spPr>
      </p:pic>
      <p:sp>
        <p:nvSpPr>
          <p:cNvPr id="28" name="Rounded Rectangle 27"/>
          <p:cNvSpPr/>
          <p:nvPr/>
        </p:nvSpPr>
        <p:spPr bwMode="auto">
          <a:xfrm>
            <a:off x="1053924" y="3536400"/>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29" name="Rounded Rectangle 28"/>
          <p:cNvSpPr/>
          <p:nvPr/>
        </p:nvSpPr>
        <p:spPr bwMode="auto">
          <a:xfrm>
            <a:off x="1308770" y="3764682"/>
            <a:ext cx="2628615" cy="3155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400" dirty="0" err="1">
                <a:solidFill>
                  <a:schemeClr val="tx1"/>
                </a:solidFill>
                <a:latin typeface="+mj-lt"/>
              </a:rPr>
              <a:t>uboot</a:t>
            </a:r>
            <a:r>
              <a:rPr lang="en-US" sz="2400" dirty="0">
                <a:solidFill>
                  <a:schemeClr val="tx1"/>
                </a:solidFill>
                <a:latin typeface="+mj-lt"/>
              </a:rPr>
              <a:t> and PXE</a:t>
            </a:r>
          </a:p>
        </p:txBody>
      </p:sp>
      <p:sp>
        <p:nvSpPr>
          <p:cNvPr id="31" name="Rounded Rectangle 30"/>
          <p:cNvSpPr/>
          <p:nvPr/>
        </p:nvSpPr>
        <p:spPr bwMode="auto">
          <a:xfrm>
            <a:off x="1034887" y="2568735"/>
            <a:ext cx="3005391" cy="927189"/>
          </a:xfrm>
          <a:prstGeom prst="roundRect">
            <a:avLst/>
          </a:prstGeom>
          <a:solidFill>
            <a:srgbClr val="008000"/>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867" b="1" dirty="0">
                <a:latin typeface="Franklin Gothic Book"/>
                <a:cs typeface="Franklin Gothic Book"/>
              </a:rPr>
              <a:t>SERVER OS</a:t>
            </a:r>
          </a:p>
        </p:txBody>
      </p:sp>
      <p:sp>
        <p:nvSpPr>
          <p:cNvPr id="32" name="Rounded Rectangle 31"/>
          <p:cNvSpPr/>
          <p:nvPr/>
        </p:nvSpPr>
        <p:spPr bwMode="auto">
          <a:xfrm>
            <a:off x="1034887" y="4415282"/>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33" name="Rounded Rectangle 32"/>
          <p:cNvSpPr/>
          <p:nvPr/>
        </p:nvSpPr>
        <p:spPr bwMode="auto">
          <a:xfrm>
            <a:off x="1289733" y="4643565"/>
            <a:ext cx="2628615" cy="3155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667" dirty="0">
                <a:solidFill>
                  <a:schemeClr val="tx1"/>
                </a:solidFill>
                <a:latin typeface="+mj-lt"/>
              </a:rPr>
              <a:t>ACPI</a:t>
            </a:r>
          </a:p>
        </p:txBody>
      </p:sp>
      <p:sp>
        <p:nvSpPr>
          <p:cNvPr id="34" name="Rounded Rectangle 33"/>
          <p:cNvSpPr/>
          <p:nvPr/>
        </p:nvSpPr>
        <p:spPr bwMode="auto">
          <a:xfrm>
            <a:off x="7912247" y="3572188"/>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36" name="Rounded Rectangle 35"/>
          <p:cNvSpPr/>
          <p:nvPr/>
        </p:nvSpPr>
        <p:spPr bwMode="auto">
          <a:xfrm>
            <a:off x="7893210" y="2604523"/>
            <a:ext cx="3005391" cy="927189"/>
          </a:xfrm>
          <a:prstGeom prst="roundRect">
            <a:avLst/>
          </a:prstGeom>
          <a:solidFill>
            <a:srgbClr val="008000"/>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867" b="1" dirty="0">
                <a:latin typeface="Franklin Gothic Book"/>
                <a:cs typeface="Franklin Gothic Book"/>
              </a:rPr>
              <a:t>NETWORK OS</a:t>
            </a:r>
          </a:p>
        </p:txBody>
      </p:sp>
      <p:pic>
        <p:nvPicPr>
          <p:cNvPr id="55" name="Picture 54"/>
          <p:cNvPicPr>
            <a:picLocks noChangeAspect="1"/>
          </p:cNvPicPr>
          <p:nvPr/>
        </p:nvPicPr>
        <p:blipFill>
          <a:blip r:embed="rId6"/>
          <a:stretch>
            <a:fillRect/>
          </a:stretch>
        </p:blipFill>
        <p:spPr>
          <a:xfrm>
            <a:off x="8777438" y="3764682"/>
            <a:ext cx="1392049" cy="411371"/>
          </a:xfrm>
          <a:prstGeom prst="rect">
            <a:avLst/>
          </a:prstGeom>
        </p:spPr>
      </p:pic>
    </p:spTree>
    <p:extLst>
      <p:ext uri="{BB962C8B-B14F-4D97-AF65-F5344CB8AC3E}">
        <p14:creationId xmlns:p14="http://schemas.microsoft.com/office/powerpoint/2010/main" val="829076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p:nvPr/>
        </p:nvSpPr>
        <p:spPr>
          <a:xfrm>
            <a:off x="2975067" y="42111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57" name="Shape 257"/>
          <p:cNvSpPr/>
          <p:nvPr/>
        </p:nvSpPr>
        <p:spPr>
          <a:xfrm>
            <a:off x="1084433" y="42079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58" name="Shape 258"/>
          <p:cNvSpPr/>
          <p:nvPr/>
        </p:nvSpPr>
        <p:spPr>
          <a:xfrm>
            <a:off x="1084433" y="15164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259" name="Shape 259"/>
          <p:cNvSpPr/>
          <p:nvPr/>
        </p:nvSpPr>
        <p:spPr>
          <a:xfrm>
            <a:off x="1156167" y="15906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60" name="Shape 260"/>
          <p:cNvCxnSpPr/>
          <p:nvPr/>
        </p:nvCxnSpPr>
        <p:spPr>
          <a:xfrm>
            <a:off x="554000" y="3195481"/>
            <a:ext cx="11017200" cy="0"/>
          </a:xfrm>
          <a:prstGeom prst="straightConnector1">
            <a:avLst/>
          </a:prstGeom>
          <a:noFill/>
          <a:ln w="19050" cap="flat" cmpd="sng">
            <a:solidFill>
              <a:schemeClr val="dk2"/>
            </a:solidFill>
            <a:prstDash val="solid"/>
            <a:round/>
            <a:headEnd type="none" w="lg" len="lg"/>
            <a:tailEnd type="none" w="lg" len="lg"/>
          </a:ln>
        </p:spPr>
      </p:cxnSp>
      <p:sp>
        <p:nvSpPr>
          <p:cNvPr id="261" name="Shape 261"/>
          <p:cNvSpPr txBox="1"/>
          <p:nvPr/>
        </p:nvSpPr>
        <p:spPr>
          <a:xfrm>
            <a:off x="4670246" y="1029234"/>
            <a:ext cx="2784708" cy="509999"/>
          </a:xfrm>
          <a:prstGeom prst="rect">
            <a:avLst/>
          </a:prstGeom>
          <a:noFill/>
          <a:ln>
            <a:noFill/>
          </a:ln>
        </p:spPr>
        <p:txBody>
          <a:bodyPr lIns="121900" tIns="121900" rIns="121900" bIns="121900" anchor="t" anchorCtr="0">
            <a:noAutofit/>
          </a:bodyPr>
          <a:lstStyle/>
          <a:p>
            <a:r>
              <a:rPr lang="en" sz="2400">
                <a:solidFill>
                  <a:schemeClr val="accent5"/>
                </a:solidFill>
              </a:rPr>
              <a:t>Without ACPI</a:t>
            </a:r>
          </a:p>
        </p:txBody>
      </p:sp>
      <p:sp>
        <p:nvSpPr>
          <p:cNvPr id="262" name="Shape 262"/>
          <p:cNvSpPr txBox="1"/>
          <p:nvPr/>
        </p:nvSpPr>
        <p:spPr>
          <a:xfrm>
            <a:off x="4796600" y="3405700"/>
            <a:ext cx="2292333" cy="623600"/>
          </a:xfrm>
          <a:prstGeom prst="rect">
            <a:avLst/>
          </a:prstGeom>
          <a:noFill/>
          <a:ln>
            <a:noFill/>
          </a:ln>
        </p:spPr>
        <p:txBody>
          <a:bodyPr lIns="121900" tIns="121900" rIns="121900" bIns="121900" anchor="t" anchorCtr="0">
            <a:noAutofit/>
          </a:bodyPr>
          <a:lstStyle/>
          <a:p>
            <a:r>
              <a:rPr lang="en" sz="2400">
                <a:solidFill>
                  <a:schemeClr val="accent5"/>
                </a:solidFill>
              </a:rPr>
              <a:t>With ACPI</a:t>
            </a:r>
          </a:p>
        </p:txBody>
      </p:sp>
      <p:sp>
        <p:nvSpPr>
          <p:cNvPr id="263" name="Shape 263"/>
          <p:cNvSpPr/>
          <p:nvPr/>
        </p:nvSpPr>
        <p:spPr>
          <a:xfrm>
            <a:off x="1234133" y="16651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64" name="Shape 264"/>
          <p:cNvSpPr txBox="1"/>
          <p:nvPr/>
        </p:nvSpPr>
        <p:spPr>
          <a:xfrm>
            <a:off x="3131000" y="1929632"/>
            <a:ext cx="1266000" cy="1005200"/>
          </a:xfrm>
          <a:prstGeom prst="rect">
            <a:avLst/>
          </a:prstGeom>
          <a:noFill/>
          <a:ln>
            <a:noFill/>
          </a:ln>
        </p:spPr>
        <p:txBody>
          <a:bodyPr lIns="121900" tIns="121900" rIns="121900" bIns="121900" anchor="t" anchorCtr="0">
            <a:noAutofit/>
          </a:bodyPr>
          <a:lstStyle/>
          <a:p>
            <a:pPr algn="ctr"/>
            <a:r>
              <a:rPr lang="en" sz="2400"/>
              <a:t>Steps</a:t>
            </a:r>
          </a:p>
          <a:p>
            <a:pPr algn="ctr"/>
            <a:r>
              <a:rPr lang="en" sz="2400"/>
              <a:t>0, 1</a:t>
            </a:r>
          </a:p>
        </p:txBody>
      </p:sp>
      <p:sp>
        <p:nvSpPr>
          <p:cNvPr id="265" name="Shape 265"/>
          <p:cNvSpPr/>
          <p:nvPr/>
        </p:nvSpPr>
        <p:spPr>
          <a:xfrm>
            <a:off x="3131000" y="1665132"/>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6" name="Shape 266"/>
          <p:cNvSpPr/>
          <p:nvPr/>
        </p:nvSpPr>
        <p:spPr>
          <a:xfrm>
            <a:off x="7736200" y="1665165"/>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7" name="Shape 267"/>
          <p:cNvSpPr/>
          <p:nvPr/>
        </p:nvSpPr>
        <p:spPr>
          <a:xfrm>
            <a:off x="9658600" y="1665132"/>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68" name="Shape 268"/>
          <p:cNvCxnSpPr>
            <a:stCxn id="265" idx="3"/>
            <a:endCxn id="266" idx="1"/>
          </p:cNvCxnSpPr>
          <p:nvPr/>
        </p:nvCxnSpPr>
        <p:spPr>
          <a:xfrm>
            <a:off x="4400600" y="2299932"/>
            <a:ext cx="3335600" cy="0"/>
          </a:xfrm>
          <a:prstGeom prst="straightConnector1">
            <a:avLst/>
          </a:prstGeom>
          <a:noFill/>
          <a:ln w="19050" cap="flat" cmpd="sng">
            <a:solidFill>
              <a:schemeClr val="dk2"/>
            </a:solidFill>
            <a:prstDash val="solid"/>
            <a:round/>
            <a:headEnd type="none" w="lg" len="lg"/>
            <a:tailEnd type="triangle" w="lg" len="lg"/>
          </a:ln>
        </p:spPr>
      </p:cxnSp>
      <p:cxnSp>
        <p:nvCxnSpPr>
          <p:cNvPr id="269" name="Shape 269"/>
          <p:cNvCxnSpPr>
            <a:stCxn id="266" idx="3"/>
            <a:endCxn id="267" idx="1"/>
          </p:cNvCxnSpPr>
          <p:nvPr/>
        </p:nvCxnSpPr>
        <p:spPr>
          <a:xfrm>
            <a:off x="9005800" y="2299965"/>
            <a:ext cx="652800" cy="0"/>
          </a:xfrm>
          <a:prstGeom prst="straightConnector1">
            <a:avLst/>
          </a:prstGeom>
          <a:noFill/>
          <a:ln w="19050" cap="flat" cmpd="sng">
            <a:solidFill>
              <a:schemeClr val="dk2"/>
            </a:solidFill>
            <a:prstDash val="solid"/>
            <a:round/>
            <a:headEnd type="none" w="lg" len="lg"/>
            <a:tailEnd type="triangle" w="lg" len="lg"/>
          </a:ln>
        </p:spPr>
      </p:cxnSp>
      <p:sp>
        <p:nvSpPr>
          <p:cNvPr id="270" name="Shape 270"/>
          <p:cNvSpPr txBox="1"/>
          <p:nvPr/>
        </p:nvSpPr>
        <p:spPr>
          <a:xfrm>
            <a:off x="7715201" y="2044949"/>
            <a:ext cx="1235999" cy="509999"/>
          </a:xfrm>
          <a:prstGeom prst="rect">
            <a:avLst/>
          </a:prstGeom>
          <a:noFill/>
          <a:ln>
            <a:noFill/>
          </a:ln>
        </p:spPr>
        <p:txBody>
          <a:bodyPr lIns="121900" tIns="121900" rIns="121900" bIns="121900" anchor="t" anchorCtr="0">
            <a:noAutofit/>
          </a:bodyPr>
          <a:lstStyle/>
          <a:p>
            <a:pPr algn="ctr"/>
            <a:r>
              <a:rPr lang="en" sz="2400"/>
              <a:t>Test</a:t>
            </a:r>
          </a:p>
        </p:txBody>
      </p:sp>
      <p:sp>
        <p:nvSpPr>
          <p:cNvPr id="271" name="Shape 271"/>
          <p:cNvSpPr txBox="1"/>
          <p:nvPr/>
        </p:nvSpPr>
        <p:spPr>
          <a:xfrm>
            <a:off x="9658601" y="2044949"/>
            <a:ext cx="1235999" cy="509999"/>
          </a:xfrm>
          <a:prstGeom prst="rect">
            <a:avLst/>
          </a:prstGeom>
          <a:noFill/>
          <a:ln>
            <a:noFill/>
          </a:ln>
        </p:spPr>
        <p:txBody>
          <a:bodyPr lIns="121900" tIns="121900" rIns="121900" bIns="121900" anchor="t" anchorCtr="0">
            <a:noAutofit/>
          </a:bodyPr>
          <a:lstStyle/>
          <a:p>
            <a:pPr algn="ctr"/>
            <a:r>
              <a:rPr lang="en" sz="2400"/>
              <a:t>Ship</a:t>
            </a:r>
          </a:p>
        </p:txBody>
      </p:sp>
      <p:cxnSp>
        <p:nvCxnSpPr>
          <p:cNvPr id="272" name="Shape 272"/>
          <p:cNvCxnSpPr>
            <a:stCxn id="263" idx="3"/>
            <a:endCxn id="265" idx="1"/>
          </p:cNvCxnSpPr>
          <p:nvPr/>
        </p:nvCxnSpPr>
        <p:spPr>
          <a:xfrm>
            <a:off x="2503733" y="2299981"/>
            <a:ext cx="627200" cy="0"/>
          </a:xfrm>
          <a:prstGeom prst="straightConnector1">
            <a:avLst/>
          </a:prstGeom>
          <a:noFill/>
          <a:ln w="19050" cap="flat" cmpd="sng">
            <a:solidFill>
              <a:srgbClr val="000000"/>
            </a:solidFill>
            <a:prstDash val="solid"/>
            <a:round/>
            <a:headEnd type="none" w="lg" len="lg"/>
            <a:tailEnd type="triangle" w="lg" len="lg"/>
          </a:ln>
        </p:spPr>
      </p:cxnSp>
      <p:sp>
        <p:nvSpPr>
          <p:cNvPr id="273" name="Shape 273"/>
          <p:cNvSpPr txBox="1"/>
          <p:nvPr/>
        </p:nvSpPr>
        <p:spPr>
          <a:xfrm>
            <a:off x="1235933" y="1929649"/>
            <a:ext cx="1266000" cy="509999"/>
          </a:xfrm>
          <a:prstGeom prst="rect">
            <a:avLst/>
          </a:prstGeom>
          <a:noFill/>
          <a:ln>
            <a:noFill/>
          </a:ln>
        </p:spPr>
        <p:txBody>
          <a:bodyPr lIns="121900" tIns="121900" rIns="121900" bIns="121900" anchor="t" anchorCtr="0">
            <a:noAutofit/>
          </a:bodyPr>
          <a:lstStyle/>
          <a:p>
            <a:pPr algn="ctr"/>
            <a:r>
              <a:rPr lang="en" sz="2400"/>
              <a:t>Port</a:t>
            </a:r>
          </a:p>
          <a:p>
            <a:pPr algn="ctr"/>
            <a:r>
              <a:rPr lang="en" sz="2400"/>
              <a:t>ONIE</a:t>
            </a:r>
          </a:p>
        </p:txBody>
      </p:sp>
      <p:sp>
        <p:nvSpPr>
          <p:cNvPr id="274" name="Shape 274"/>
          <p:cNvSpPr txBox="1"/>
          <p:nvPr/>
        </p:nvSpPr>
        <p:spPr>
          <a:xfrm>
            <a:off x="3146001" y="1929648"/>
            <a:ext cx="1235999" cy="1005200"/>
          </a:xfrm>
          <a:prstGeom prst="rect">
            <a:avLst/>
          </a:prstGeom>
          <a:noFill/>
          <a:ln>
            <a:noFill/>
          </a:ln>
        </p:spPr>
        <p:txBody>
          <a:bodyPr lIns="121900" tIns="121900" rIns="121900" bIns="121900" anchor="t" anchorCtr="0">
            <a:noAutofit/>
          </a:bodyPr>
          <a:lstStyle/>
          <a:p>
            <a:pPr algn="ctr"/>
            <a:r>
              <a:rPr lang="en" sz="2400"/>
              <a:t>Port</a:t>
            </a:r>
          </a:p>
          <a:p>
            <a:pPr algn="ctr"/>
            <a:r>
              <a:rPr lang="en" sz="2400"/>
              <a:t>OS</a:t>
            </a:r>
          </a:p>
        </p:txBody>
      </p:sp>
      <p:sp>
        <p:nvSpPr>
          <p:cNvPr id="275" name="Shape 275"/>
          <p:cNvSpPr/>
          <p:nvPr/>
        </p:nvSpPr>
        <p:spPr>
          <a:xfrm>
            <a:off x="1156167" y="42833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76" name="Shape 276"/>
          <p:cNvSpPr/>
          <p:nvPr/>
        </p:nvSpPr>
        <p:spPr>
          <a:xfrm>
            <a:off x="1240367" y="4352315"/>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77" name="Shape 277"/>
          <p:cNvSpPr/>
          <p:nvPr/>
        </p:nvSpPr>
        <p:spPr>
          <a:xfrm>
            <a:off x="5083067" y="4352299"/>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78" name="Shape 278"/>
          <p:cNvSpPr/>
          <p:nvPr/>
        </p:nvSpPr>
        <p:spPr>
          <a:xfrm>
            <a:off x="6851800" y="4352299"/>
            <a:ext cx="1269600" cy="1269600"/>
          </a:xfrm>
          <a:prstGeom prst="roundRect">
            <a:avLst>
              <a:gd name="adj" fmla="val 16667"/>
            </a:avLst>
          </a:prstGeom>
          <a:solidFill>
            <a:schemeClr val="lt2"/>
          </a:solidFill>
          <a:ln w="19050" cap="flat" cmpd="sng">
            <a:solidFill>
              <a:schemeClr val="dk2"/>
            </a:solidFill>
            <a:prstDash val="dot"/>
            <a:round/>
            <a:headEnd type="none" w="med" len="med"/>
            <a:tailEnd type="none" w="med" len="med"/>
          </a:ln>
        </p:spPr>
        <p:txBody>
          <a:bodyPr lIns="121900" tIns="121900" rIns="121900" bIns="121900" anchor="ctr" anchorCtr="0">
            <a:noAutofit/>
          </a:bodyPr>
          <a:lstStyle/>
          <a:p>
            <a:endParaRPr sz="2400"/>
          </a:p>
        </p:txBody>
      </p:sp>
      <p:sp>
        <p:nvSpPr>
          <p:cNvPr id="279" name="Shape 279"/>
          <p:cNvSpPr/>
          <p:nvPr/>
        </p:nvSpPr>
        <p:spPr>
          <a:xfrm>
            <a:off x="3046800" y="4286615"/>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80" name="Shape 280"/>
          <p:cNvSpPr/>
          <p:nvPr/>
        </p:nvSpPr>
        <p:spPr>
          <a:xfrm>
            <a:off x="3131000" y="43555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cxnSp>
        <p:nvCxnSpPr>
          <p:cNvPr id="281" name="Shape 281"/>
          <p:cNvCxnSpPr>
            <a:stCxn id="276" idx="3"/>
            <a:endCxn id="280" idx="1"/>
          </p:cNvCxnSpPr>
          <p:nvPr/>
        </p:nvCxnSpPr>
        <p:spPr>
          <a:xfrm>
            <a:off x="2509967" y="4987115"/>
            <a:ext cx="621200" cy="3200"/>
          </a:xfrm>
          <a:prstGeom prst="straightConnector1">
            <a:avLst/>
          </a:prstGeom>
          <a:noFill/>
          <a:ln w="19050" cap="flat" cmpd="sng">
            <a:solidFill>
              <a:srgbClr val="000000"/>
            </a:solidFill>
            <a:prstDash val="solid"/>
            <a:round/>
            <a:headEnd type="none" w="lg" len="lg"/>
            <a:tailEnd type="triangle" w="lg" len="lg"/>
          </a:ln>
        </p:spPr>
      </p:cxnSp>
      <p:cxnSp>
        <p:nvCxnSpPr>
          <p:cNvPr id="282" name="Shape 282"/>
          <p:cNvCxnSpPr>
            <a:stCxn id="280" idx="3"/>
            <a:endCxn id="277" idx="1"/>
          </p:cNvCxnSpPr>
          <p:nvPr/>
        </p:nvCxnSpPr>
        <p:spPr>
          <a:xfrm rot="10800000" flipH="1">
            <a:off x="4400600" y="4987148"/>
            <a:ext cx="682400" cy="3200"/>
          </a:xfrm>
          <a:prstGeom prst="straightConnector1">
            <a:avLst/>
          </a:prstGeom>
          <a:noFill/>
          <a:ln w="19050" cap="flat" cmpd="sng">
            <a:solidFill>
              <a:srgbClr val="000000"/>
            </a:solidFill>
            <a:prstDash val="solid"/>
            <a:round/>
            <a:headEnd type="none" w="lg" len="lg"/>
            <a:tailEnd type="triangle" w="lg" len="lg"/>
          </a:ln>
        </p:spPr>
      </p:cxnSp>
      <p:cxnSp>
        <p:nvCxnSpPr>
          <p:cNvPr id="283" name="Shape 283"/>
          <p:cNvCxnSpPr>
            <a:stCxn id="277" idx="3"/>
            <a:endCxn id="278" idx="1"/>
          </p:cNvCxnSpPr>
          <p:nvPr/>
        </p:nvCxnSpPr>
        <p:spPr>
          <a:xfrm>
            <a:off x="6352667" y="4987099"/>
            <a:ext cx="499200" cy="0"/>
          </a:xfrm>
          <a:prstGeom prst="straightConnector1">
            <a:avLst/>
          </a:prstGeom>
          <a:noFill/>
          <a:ln w="19050" cap="flat" cmpd="sng">
            <a:solidFill>
              <a:schemeClr val="dk2"/>
            </a:solidFill>
            <a:prstDash val="solid"/>
            <a:round/>
            <a:headEnd type="none" w="lg" len="lg"/>
            <a:tailEnd type="triangle" w="lg" len="lg"/>
          </a:ln>
        </p:spPr>
      </p:cxnSp>
      <p:sp>
        <p:nvSpPr>
          <p:cNvPr id="284" name="Shape 284"/>
          <p:cNvSpPr txBox="1"/>
          <p:nvPr/>
        </p:nvSpPr>
        <p:spPr>
          <a:xfrm>
            <a:off x="1218933" y="4624482"/>
            <a:ext cx="1266000" cy="509999"/>
          </a:xfrm>
          <a:prstGeom prst="rect">
            <a:avLst/>
          </a:prstGeom>
          <a:noFill/>
          <a:ln>
            <a:noFill/>
          </a:ln>
        </p:spPr>
        <p:txBody>
          <a:bodyPr lIns="121900" tIns="121900" rIns="121900" bIns="121900" anchor="t" anchorCtr="0">
            <a:noAutofit/>
          </a:bodyPr>
          <a:lstStyle/>
          <a:p>
            <a:pPr algn="ctr"/>
            <a:r>
              <a:rPr lang="en" sz="2400"/>
              <a:t>Port</a:t>
            </a:r>
          </a:p>
          <a:p>
            <a:pPr algn="ctr"/>
            <a:r>
              <a:rPr lang="en" sz="2400"/>
              <a:t>ONIE</a:t>
            </a:r>
          </a:p>
        </p:txBody>
      </p:sp>
      <p:sp>
        <p:nvSpPr>
          <p:cNvPr id="285" name="Shape 285"/>
          <p:cNvSpPr txBox="1"/>
          <p:nvPr/>
        </p:nvSpPr>
        <p:spPr>
          <a:xfrm>
            <a:off x="3168667" y="4578448"/>
            <a:ext cx="1235999" cy="1052800"/>
          </a:xfrm>
          <a:prstGeom prst="rect">
            <a:avLst/>
          </a:prstGeom>
          <a:noFill/>
          <a:ln>
            <a:noFill/>
          </a:ln>
        </p:spPr>
        <p:txBody>
          <a:bodyPr lIns="121900" tIns="121900" rIns="121900" bIns="121900" anchor="t" anchorCtr="0">
            <a:noAutofit/>
          </a:bodyPr>
          <a:lstStyle/>
          <a:p>
            <a:pPr algn="ctr"/>
            <a:r>
              <a:rPr lang="en" sz="1867"/>
              <a:t>Describe</a:t>
            </a:r>
          </a:p>
          <a:p>
            <a:pPr algn="ctr"/>
            <a:r>
              <a:rPr lang="en" sz="1867" dirty="0"/>
              <a:t>Platform</a:t>
            </a:r>
          </a:p>
        </p:txBody>
      </p:sp>
      <p:sp>
        <p:nvSpPr>
          <p:cNvPr id="286" name="Shape 286"/>
          <p:cNvSpPr txBox="1"/>
          <p:nvPr/>
        </p:nvSpPr>
        <p:spPr>
          <a:xfrm>
            <a:off x="5058033" y="4675248"/>
            <a:ext cx="1266000" cy="859200"/>
          </a:xfrm>
          <a:prstGeom prst="rect">
            <a:avLst/>
          </a:prstGeom>
          <a:noFill/>
          <a:ln>
            <a:noFill/>
          </a:ln>
        </p:spPr>
        <p:txBody>
          <a:bodyPr lIns="121900" tIns="121900" rIns="121900" bIns="121900" anchor="t" anchorCtr="0">
            <a:noAutofit/>
          </a:bodyPr>
          <a:lstStyle/>
          <a:p>
            <a:pPr algn="ctr"/>
            <a:r>
              <a:rPr lang="en" sz="2400"/>
              <a:t>Certify</a:t>
            </a:r>
          </a:p>
        </p:txBody>
      </p:sp>
      <p:sp>
        <p:nvSpPr>
          <p:cNvPr id="287" name="Shape 287"/>
          <p:cNvSpPr txBox="1"/>
          <p:nvPr/>
        </p:nvSpPr>
        <p:spPr>
          <a:xfrm>
            <a:off x="6860834" y="4675266"/>
            <a:ext cx="1235999" cy="955999"/>
          </a:xfrm>
          <a:prstGeom prst="rect">
            <a:avLst/>
          </a:prstGeom>
          <a:noFill/>
          <a:ln>
            <a:noFill/>
          </a:ln>
        </p:spPr>
        <p:txBody>
          <a:bodyPr lIns="121900" tIns="121900" rIns="121900" bIns="121900" anchor="t" anchorCtr="0">
            <a:noAutofit/>
          </a:bodyPr>
          <a:lstStyle/>
          <a:p>
            <a:pPr algn="ctr"/>
            <a:r>
              <a:rPr lang="en" sz="2400"/>
              <a:t>Ship</a:t>
            </a:r>
          </a:p>
        </p:txBody>
      </p:sp>
      <p:sp>
        <p:nvSpPr>
          <p:cNvPr id="288" name="Shape 288"/>
          <p:cNvSpPr txBox="1"/>
          <p:nvPr/>
        </p:nvSpPr>
        <p:spPr>
          <a:xfrm>
            <a:off x="1682501" y="5631265"/>
            <a:ext cx="6979199" cy="814400"/>
          </a:xfrm>
          <a:prstGeom prst="rect">
            <a:avLst/>
          </a:prstGeom>
          <a:noFill/>
          <a:ln>
            <a:noFill/>
          </a:ln>
        </p:spPr>
        <p:txBody>
          <a:bodyPr lIns="121900" tIns="121900" rIns="121900" bIns="121900" anchor="t" anchorCtr="0">
            <a:noAutofit/>
          </a:bodyPr>
          <a:lstStyle/>
          <a:p>
            <a:r>
              <a:rPr lang="en" sz="2400"/>
              <a:t>Standards Based                           OS Vendor Specific</a:t>
            </a:r>
          </a:p>
        </p:txBody>
      </p:sp>
      <p:cxnSp>
        <p:nvCxnSpPr>
          <p:cNvPr id="289" name="Shape 289"/>
          <p:cNvCxnSpPr/>
          <p:nvPr/>
        </p:nvCxnSpPr>
        <p:spPr>
          <a:xfrm rot="-5400000" flipH="1">
            <a:off x="1390399" y="2780648"/>
            <a:ext cx="4805200" cy="2007200"/>
          </a:xfrm>
          <a:prstGeom prst="bentConnector3">
            <a:avLst>
              <a:gd name="adj1" fmla="val 50000"/>
            </a:avLst>
          </a:prstGeom>
          <a:noFill/>
          <a:ln w="19050" cap="flat" cmpd="sng">
            <a:solidFill>
              <a:srgbClr val="8CC558"/>
            </a:solidFill>
            <a:prstDash val="solid"/>
            <a:round/>
            <a:headEnd type="none" w="lg" len="lg"/>
            <a:tailEnd type="none" w="lg" len="lg"/>
          </a:ln>
        </p:spPr>
      </p:cxnSp>
      <p:sp>
        <p:nvSpPr>
          <p:cNvPr id="2" name="Title 1"/>
          <p:cNvSpPr>
            <a:spLocks noGrp="1"/>
          </p:cNvSpPr>
          <p:nvPr>
            <p:ph type="title"/>
          </p:nvPr>
        </p:nvSpPr>
        <p:spPr>
          <a:xfrm>
            <a:off x="804800" y="-799"/>
            <a:ext cx="10515600" cy="1325563"/>
          </a:xfrm>
        </p:spPr>
        <p:txBody>
          <a:bodyPr>
            <a:normAutofit/>
          </a:bodyPr>
          <a:lstStyle/>
          <a:p>
            <a:pPr algn="ctr"/>
            <a:r>
              <a:rPr lang="en-US" sz="4000" dirty="0" smtClean="0"/>
              <a:t>ACPI</a:t>
            </a:r>
            <a:endParaRPr lang="en-US" sz="4000" dirty="0"/>
          </a:p>
        </p:txBody>
      </p:sp>
    </p:spTree>
    <p:extLst>
      <p:ext uri="{BB962C8B-B14F-4D97-AF65-F5344CB8AC3E}">
        <p14:creationId xmlns:p14="http://schemas.microsoft.com/office/powerpoint/2010/main" val="105230728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3377"/>
            <a:ext cx="10515600" cy="1325563"/>
          </a:xfrm>
        </p:spPr>
        <p:txBody>
          <a:bodyPr/>
          <a:lstStyle/>
          <a:p>
            <a:pPr algn="ctr"/>
            <a:r>
              <a:rPr lang="en-US" dirty="0" smtClean="0"/>
              <a:t>ONIE</a:t>
            </a:r>
            <a:endParaRPr lang="en-US" dirty="0"/>
          </a:p>
        </p:txBody>
      </p:sp>
    </p:spTree>
    <p:extLst>
      <p:ext uri="{BB962C8B-B14F-4D97-AF65-F5344CB8AC3E}">
        <p14:creationId xmlns:p14="http://schemas.microsoft.com/office/powerpoint/2010/main" val="1921517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t>Open Networking: </a:t>
            </a:r>
            <a:r>
              <a:rPr lang="en-US" dirty="0" smtClean="0"/>
              <a:t>What’s an ONIE?</a:t>
            </a:r>
            <a:endParaRPr lang="en-US" dirty="0"/>
          </a:p>
        </p:txBody>
      </p:sp>
      <p:sp>
        <p:nvSpPr>
          <p:cNvPr id="3" name="Content Placeholder 2"/>
          <p:cNvSpPr>
            <a:spLocks noGrp="1"/>
          </p:cNvSpPr>
          <p:nvPr>
            <p:ph idx="4294967295"/>
          </p:nvPr>
        </p:nvSpPr>
        <p:spPr>
          <a:xfrm>
            <a:off x="522514" y="1863725"/>
            <a:ext cx="8302625" cy="4994275"/>
          </a:xfrm>
        </p:spPr>
        <p:txBody>
          <a:bodyPr>
            <a:normAutofit/>
          </a:bodyPr>
          <a:lstStyle/>
          <a:p>
            <a:pPr marL="0" indent="0">
              <a:buNone/>
            </a:pPr>
            <a:r>
              <a:rPr lang="en-US" i="1" dirty="0" smtClean="0"/>
              <a:t>“PXE that doesn’t suck”</a:t>
            </a:r>
          </a:p>
          <a:p>
            <a:endParaRPr lang="en-US" i="1" dirty="0" smtClean="0"/>
          </a:p>
          <a:p>
            <a:pPr lvl="1"/>
            <a:r>
              <a:rPr lang="en-US" sz="2667" dirty="0"/>
              <a:t>Cumulus Networks contribution to OCP</a:t>
            </a:r>
          </a:p>
          <a:p>
            <a:pPr lvl="1"/>
            <a:r>
              <a:rPr lang="en-US" sz="2667" dirty="0"/>
              <a:t>Enhanced Boot loader of Linux Kernel + </a:t>
            </a:r>
            <a:r>
              <a:rPr lang="en-US" sz="2667" dirty="0" err="1"/>
              <a:t>BusyBox</a:t>
            </a:r>
            <a:endParaRPr lang="en-US" sz="2667" dirty="0"/>
          </a:p>
          <a:p>
            <a:pPr lvl="1"/>
            <a:r>
              <a:rPr lang="en-US" sz="2667" dirty="0"/>
              <a:t>Enables install NOS of your choice</a:t>
            </a:r>
          </a:p>
        </p:txBody>
      </p:sp>
      <p:pic>
        <p:nvPicPr>
          <p:cNvPr id="6" name="Picture 5"/>
          <p:cNvPicPr>
            <a:picLocks noChangeAspect="1"/>
          </p:cNvPicPr>
          <p:nvPr/>
        </p:nvPicPr>
        <p:blipFill>
          <a:blip r:embed="rId3"/>
          <a:stretch>
            <a:fillRect/>
          </a:stretch>
        </p:blipFill>
        <p:spPr>
          <a:xfrm>
            <a:off x="8923389" y="2653927"/>
            <a:ext cx="2695359" cy="3199307"/>
          </a:xfrm>
          <a:prstGeom prst="rect">
            <a:avLst/>
          </a:prstGeom>
        </p:spPr>
      </p:pic>
      <p:pic>
        <p:nvPicPr>
          <p:cNvPr id="7" name="Picture 6"/>
          <p:cNvPicPr>
            <a:picLocks noChangeAspect="1"/>
          </p:cNvPicPr>
          <p:nvPr/>
        </p:nvPicPr>
        <p:blipFill>
          <a:blip r:embed="rId4"/>
          <a:stretch>
            <a:fillRect/>
          </a:stretch>
        </p:blipFill>
        <p:spPr>
          <a:xfrm>
            <a:off x="9016632" y="1496760"/>
            <a:ext cx="2404533" cy="711200"/>
          </a:xfrm>
          <a:prstGeom prst="rect">
            <a:avLst/>
          </a:prstGeom>
        </p:spPr>
      </p:pic>
    </p:spTree>
    <p:extLst>
      <p:ext uri="{BB962C8B-B14F-4D97-AF65-F5344CB8AC3E}">
        <p14:creationId xmlns:p14="http://schemas.microsoft.com/office/powerpoint/2010/main" val="15608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968" y="4295921"/>
            <a:ext cx="6226705" cy="923330"/>
          </a:xfrm>
          <a:prstGeom prst="rect">
            <a:avLst/>
          </a:prstGeom>
          <a:noFill/>
          <a:ln>
            <a:noFill/>
          </a:ln>
        </p:spPr>
        <p:txBody>
          <a:bodyPr wrap="non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Just Add Network OS</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Picture 4"/>
          <p:cNvPicPr>
            <a:picLocks noChangeAspect="1"/>
          </p:cNvPicPr>
          <p:nvPr/>
        </p:nvPicPr>
        <p:blipFill>
          <a:blip r:embed="rId2"/>
          <a:stretch>
            <a:fillRect/>
          </a:stretch>
        </p:blipFill>
        <p:spPr>
          <a:xfrm>
            <a:off x="7226711" y="947995"/>
            <a:ext cx="4014838" cy="4376173"/>
          </a:xfrm>
          <a:prstGeom prst="rect">
            <a:avLst/>
          </a:prstGeom>
        </p:spPr>
      </p:pic>
      <p:pic>
        <p:nvPicPr>
          <p:cNvPr id="6" name="Picture 5"/>
          <p:cNvPicPr>
            <a:picLocks noChangeAspect="1"/>
          </p:cNvPicPr>
          <p:nvPr/>
        </p:nvPicPr>
        <p:blipFill>
          <a:blip r:embed="rId3"/>
          <a:stretch>
            <a:fillRect/>
          </a:stretch>
        </p:blipFill>
        <p:spPr>
          <a:xfrm>
            <a:off x="32365" y="50394"/>
            <a:ext cx="3632200" cy="4191000"/>
          </a:xfrm>
          <a:prstGeom prst="rect">
            <a:avLst/>
          </a:prstGeom>
        </p:spPr>
      </p:pic>
      <p:pic>
        <p:nvPicPr>
          <p:cNvPr id="7" name="Picture 6"/>
          <p:cNvPicPr>
            <a:picLocks noChangeAspect="1"/>
          </p:cNvPicPr>
          <p:nvPr/>
        </p:nvPicPr>
        <p:blipFill>
          <a:blip r:embed="rId4"/>
          <a:stretch>
            <a:fillRect/>
          </a:stretch>
        </p:blipFill>
        <p:spPr>
          <a:xfrm>
            <a:off x="0" y="5324168"/>
            <a:ext cx="12191999" cy="1533832"/>
          </a:xfrm>
          <a:prstGeom prst="rect">
            <a:avLst/>
          </a:prstGeom>
        </p:spPr>
      </p:pic>
    </p:spTree>
    <p:extLst>
      <p:ext uri="{BB962C8B-B14F-4D97-AF65-F5344CB8AC3E}">
        <p14:creationId xmlns:p14="http://schemas.microsoft.com/office/powerpoint/2010/main" val="89118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6538"/>
            <a:ext cx="10515600" cy="1325563"/>
          </a:xfrm>
        </p:spPr>
        <p:txBody>
          <a:bodyPr>
            <a:normAutofit/>
          </a:bodyPr>
          <a:lstStyle/>
          <a:p>
            <a:r>
              <a:rPr lang="en-US" dirty="0" smtClean="0"/>
              <a:t>Bare No More: The Emperor has Cloths!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15</a:t>
            </a:fld>
            <a:endParaRPr lang="en-US"/>
          </a:p>
        </p:txBody>
      </p:sp>
      <p:grpSp>
        <p:nvGrpSpPr>
          <p:cNvPr id="2" name="Group 1"/>
          <p:cNvGrpSpPr/>
          <p:nvPr/>
        </p:nvGrpSpPr>
        <p:grpSpPr>
          <a:xfrm>
            <a:off x="3997124" y="1095738"/>
            <a:ext cx="8039235" cy="5253779"/>
            <a:chOff x="1481031" y="834747"/>
            <a:chExt cx="6296168" cy="3985037"/>
          </a:xfrm>
        </p:grpSpPr>
        <p:sp>
          <p:nvSpPr>
            <p:cNvPr id="9" name="Rounded Rectangle 8"/>
            <p:cNvSpPr/>
            <p:nvPr/>
          </p:nvSpPr>
          <p:spPr>
            <a:xfrm>
              <a:off x="1481031" y="834747"/>
              <a:ext cx="6296168" cy="2441165"/>
            </a:xfrm>
            <a:prstGeom prst="roundRect">
              <a:avLst>
                <a:gd name="adj" fmla="val 3407"/>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0" name="Rounded Rectangle 9"/>
            <p:cNvSpPr/>
            <p:nvPr/>
          </p:nvSpPr>
          <p:spPr>
            <a:xfrm>
              <a:off x="1481031" y="3389658"/>
              <a:ext cx="4785668" cy="1010751"/>
            </a:xfrm>
            <a:prstGeom prst="roundRect">
              <a:avLst>
                <a:gd name="adj" fmla="val 627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1" name="Rounded Rectangle 10"/>
            <p:cNvSpPr/>
            <p:nvPr/>
          </p:nvSpPr>
          <p:spPr>
            <a:xfrm>
              <a:off x="6367493" y="3389658"/>
              <a:ext cx="1409706" cy="1010751"/>
            </a:xfrm>
            <a:prstGeom prst="roundRect">
              <a:avLst>
                <a:gd name="adj" fmla="val 9624"/>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3" name="Rounded Rectangle 12"/>
            <p:cNvSpPr/>
            <p:nvPr/>
          </p:nvSpPr>
          <p:spPr>
            <a:xfrm>
              <a:off x="1551023" y="922244"/>
              <a:ext cx="6159250" cy="1207458"/>
            </a:xfrm>
            <a:prstGeom prst="roundRect">
              <a:avLst>
                <a:gd name="adj" fmla="val 724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 name="Rounded Rectangle 13"/>
            <p:cNvSpPr/>
            <p:nvPr/>
          </p:nvSpPr>
          <p:spPr>
            <a:xfrm>
              <a:off x="1551023" y="2212366"/>
              <a:ext cx="6159250" cy="997464"/>
            </a:xfrm>
            <a:prstGeom prst="roundRect">
              <a:avLst>
                <a:gd name="adj" fmla="val 724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5" name="Rounded Rectangle 14"/>
            <p:cNvSpPr/>
            <p:nvPr/>
          </p:nvSpPr>
          <p:spPr>
            <a:xfrm>
              <a:off x="6436844" y="3460275"/>
              <a:ext cx="1268595" cy="873944"/>
            </a:xfrm>
            <a:prstGeom prst="roundRect">
              <a:avLst>
                <a:gd name="adj" fmla="val 72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 name="Rounded Rectangle 23"/>
            <p:cNvSpPr/>
            <p:nvPr/>
          </p:nvSpPr>
          <p:spPr>
            <a:xfrm>
              <a:off x="6650509" y="1058420"/>
              <a:ext cx="812102" cy="910392"/>
            </a:xfrm>
            <a:prstGeom prst="roundRect">
              <a:avLst>
                <a:gd name="adj" fmla="val 8929"/>
              </a:avLst>
            </a:prstGeom>
            <a:solidFill>
              <a:srgbClr val="FFFFFF"/>
            </a:solidFill>
            <a:ln w="190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5" name="Rounded Rectangle 24"/>
            <p:cNvSpPr/>
            <p:nvPr/>
          </p:nvSpPr>
          <p:spPr>
            <a:xfrm>
              <a:off x="5488435"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6" name="Rounded Rectangle 25"/>
            <p:cNvSpPr/>
            <p:nvPr/>
          </p:nvSpPr>
          <p:spPr>
            <a:xfrm>
              <a:off x="4608658"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7" name="Rounded Rectangle 26"/>
            <p:cNvSpPr/>
            <p:nvPr/>
          </p:nvSpPr>
          <p:spPr>
            <a:xfrm>
              <a:off x="3733715"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8" name="Rounded Rectangle 27"/>
            <p:cNvSpPr/>
            <p:nvPr/>
          </p:nvSpPr>
          <p:spPr>
            <a:xfrm>
              <a:off x="2849104"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9" name="Rounded Rectangle 28"/>
            <p:cNvSpPr/>
            <p:nvPr/>
          </p:nvSpPr>
          <p:spPr>
            <a:xfrm>
              <a:off x="1984147"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35" name="TextBox 34"/>
            <p:cNvSpPr txBox="1"/>
            <p:nvPr/>
          </p:nvSpPr>
          <p:spPr>
            <a:xfrm rot="16200000">
              <a:off x="1201513" y="2601746"/>
              <a:ext cx="983208" cy="232960"/>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LINUX KERNEL</a:t>
              </a:r>
            </a:p>
          </p:txBody>
        </p:sp>
        <p:sp>
          <p:nvSpPr>
            <p:cNvPr id="43" name="TextBox 42"/>
            <p:cNvSpPr txBox="1"/>
            <p:nvPr/>
          </p:nvSpPr>
          <p:spPr>
            <a:xfrm>
              <a:off x="6561339" y="1314988"/>
              <a:ext cx="995792" cy="287972"/>
            </a:xfrm>
            <a:prstGeom prst="rect">
              <a:avLst/>
            </a:prstGeom>
            <a:noFill/>
          </p:spPr>
          <p:txBody>
            <a:bodyPr wrap="square" rtlCol="0">
              <a:spAutoFit/>
            </a:bodyPr>
            <a:lstStyle/>
            <a:p>
              <a:pPr algn="ctr"/>
              <a:r>
                <a:rPr lang="en-US" sz="1867" b="1" dirty="0" err="1">
                  <a:latin typeface="Franklin Gothic Book"/>
                  <a:cs typeface="Franklin Gothic Book"/>
                </a:rPr>
                <a:t>switchd</a:t>
              </a:r>
              <a:endParaRPr lang="en-US" sz="1867" b="1" dirty="0">
                <a:latin typeface="Franklin Gothic Book"/>
                <a:cs typeface="Franklin Gothic Book"/>
              </a:endParaRPr>
            </a:p>
          </p:txBody>
        </p:sp>
        <p:sp>
          <p:nvSpPr>
            <p:cNvPr id="44" name="TextBox 43"/>
            <p:cNvSpPr txBox="1"/>
            <p:nvPr/>
          </p:nvSpPr>
          <p:spPr>
            <a:xfrm>
              <a:off x="1986264"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Routing</a:t>
              </a:r>
            </a:p>
          </p:txBody>
        </p:sp>
        <p:sp>
          <p:nvSpPr>
            <p:cNvPr id="45" name="TextBox 44"/>
            <p:cNvSpPr txBox="1"/>
            <p:nvPr/>
          </p:nvSpPr>
          <p:spPr>
            <a:xfrm>
              <a:off x="5491055"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Tunneling</a:t>
              </a:r>
            </a:p>
          </p:txBody>
        </p:sp>
        <p:sp>
          <p:nvSpPr>
            <p:cNvPr id="46" name="TextBox 45"/>
            <p:cNvSpPr txBox="1"/>
            <p:nvPr/>
          </p:nvSpPr>
          <p:spPr>
            <a:xfrm>
              <a:off x="3745590" y="2492024"/>
              <a:ext cx="812102" cy="381206"/>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Network</a:t>
              </a:r>
            </a:p>
            <a:p>
              <a:pPr algn="ctr"/>
              <a:r>
                <a:rPr lang="en-US" sz="1333" b="1" dirty="0">
                  <a:solidFill>
                    <a:schemeClr val="bg1"/>
                  </a:solidFill>
                  <a:latin typeface="Franklin Gothic Book"/>
                  <a:cs typeface="Franklin Gothic Book"/>
                </a:rPr>
                <a:t>Interfaces</a:t>
              </a:r>
            </a:p>
          </p:txBody>
        </p:sp>
        <p:sp>
          <p:nvSpPr>
            <p:cNvPr id="47" name="TextBox 46"/>
            <p:cNvSpPr txBox="1"/>
            <p:nvPr/>
          </p:nvSpPr>
          <p:spPr>
            <a:xfrm>
              <a:off x="2854629"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Bridging</a:t>
              </a:r>
            </a:p>
          </p:txBody>
        </p:sp>
        <p:sp>
          <p:nvSpPr>
            <p:cNvPr id="48" name="TextBox 47"/>
            <p:cNvSpPr txBox="1"/>
            <p:nvPr/>
          </p:nvSpPr>
          <p:spPr>
            <a:xfrm>
              <a:off x="4607833" y="2568224"/>
              <a:ext cx="812102" cy="225621"/>
            </a:xfrm>
            <a:prstGeom prst="rect">
              <a:avLst/>
            </a:prstGeom>
            <a:noFill/>
          </p:spPr>
          <p:txBody>
            <a:bodyPr wrap="square" rtlCol="0">
              <a:spAutoFit/>
            </a:bodyPr>
            <a:lstStyle/>
            <a:p>
              <a:pPr algn="ctr"/>
              <a:r>
                <a:rPr lang="en-US" sz="1333" b="1" dirty="0" err="1">
                  <a:solidFill>
                    <a:schemeClr val="bg1"/>
                  </a:solidFill>
                  <a:latin typeface="Franklin Gothic Book"/>
                  <a:cs typeface="Franklin Gothic Book"/>
                </a:rPr>
                <a:t>Netfilters</a:t>
              </a:r>
              <a:endParaRPr lang="en-US" sz="1333" b="1" dirty="0">
                <a:solidFill>
                  <a:schemeClr val="bg1"/>
                </a:solidFill>
                <a:latin typeface="Franklin Gothic Book"/>
                <a:cs typeface="Franklin Gothic Book"/>
              </a:endParaRPr>
            </a:p>
          </p:txBody>
        </p:sp>
        <p:sp>
          <p:nvSpPr>
            <p:cNvPr id="49" name="TextBox 48"/>
            <p:cNvSpPr txBox="1"/>
            <p:nvPr/>
          </p:nvSpPr>
          <p:spPr>
            <a:xfrm>
              <a:off x="2645913" y="3437998"/>
              <a:ext cx="2578418" cy="256796"/>
            </a:xfrm>
            <a:prstGeom prst="rect">
              <a:avLst/>
            </a:prstGeom>
            <a:noFill/>
          </p:spPr>
          <p:txBody>
            <a:bodyPr wrap="square" rtlCol="0">
              <a:spAutoFit/>
            </a:bodyPr>
            <a:lstStyle/>
            <a:p>
              <a:pPr algn="ctr"/>
              <a:r>
                <a:rPr lang="en-US" sz="1600" b="1" dirty="0">
                  <a:solidFill>
                    <a:schemeClr val="bg1"/>
                  </a:solidFill>
                  <a:latin typeface="Franklin Gothic Book"/>
                  <a:cs typeface="Franklin Gothic Book"/>
                </a:rPr>
                <a:t>Industry-Standard Hardware</a:t>
              </a:r>
            </a:p>
          </p:txBody>
        </p:sp>
        <p:sp>
          <p:nvSpPr>
            <p:cNvPr id="50" name="TextBox 49"/>
            <p:cNvSpPr txBox="1"/>
            <p:nvPr/>
          </p:nvSpPr>
          <p:spPr>
            <a:xfrm>
              <a:off x="6434503" y="3437998"/>
              <a:ext cx="1268595" cy="256796"/>
            </a:xfrm>
            <a:prstGeom prst="rect">
              <a:avLst/>
            </a:prstGeom>
            <a:noFill/>
          </p:spPr>
          <p:txBody>
            <a:bodyPr wrap="square" rtlCol="0">
              <a:spAutoFit/>
            </a:bodyPr>
            <a:lstStyle/>
            <a:p>
              <a:pPr algn="ctr"/>
              <a:r>
                <a:rPr lang="en-US" sz="1600" b="1" dirty="0">
                  <a:latin typeface="Franklin Gothic Book"/>
                  <a:cs typeface="Franklin Gothic Book"/>
                </a:rPr>
                <a:t>Switch Silicon</a:t>
              </a:r>
            </a:p>
          </p:txBody>
        </p:sp>
        <p:sp>
          <p:nvSpPr>
            <p:cNvPr id="51" name="TextBox 50"/>
            <p:cNvSpPr txBox="1"/>
            <p:nvPr/>
          </p:nvSpPr>
          <p:spPr>
            <a:xfrm>
              <a:off x="1767359" y="4070085"/>
              <a:ext cx="496380"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CPU</a:t>
              </a:r>
            </a:p>
          </p:txBody>
        </p:sp>
        <p:sp>
          <p:nvSpPr>
            <p:cNvPr id="52" name="TextBox 51"/>
            <p:cNvSpPr txBox="1"/>
            <p:nvPr/>
          </p:nvSpPr>
          <p:spPr>
            <a:xfrm>
              <a:off x="2600551" y="4070211"/>
              <a:ext cx="54923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RAM</a:t>
              </a:r>
            </a:p>
          </p:txBody>
        </p:sp>
        <p:sp>
          <p:nvSpPr>
            <p:cNvPr id="53" name="TextBox 52"/>
            <p:cNvSpPr txBox="1"/>
            <p:nvPr/>
          </p:nvSpPr>
          <p:spPr>
            <a:xfrm>
              <a:off x="3641491" y="4070243"/>
              <a:ext cx="54923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Flash</a:t>
              </a:r>
            </a:p>
          </p:txBody>
        </p:sp>
        <p:sp>
          <p:nvSpPr>
            <p:cNvPr id="54" name="TextBox 53"/>
            <p:cNvSpPr txBox="1"/>
            <p:nvPr/>
          </p:nvSpPr>
          <p:spPr>
            <a:xfrm>
              <a:off x="4523255" y="4070211"/>
              <a:ext cx="65359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Power</a:t>
              </a:r>
            </a:p>
          </p:txBody>
        </p:sp>
        <p:sp>
          <p:nvSpPr>
            <p:cNvPr id="55" name="TextBox 54"/>
            <p:cNvSpPr txBox="1"/>
            <p:nvPr/>
          </p:nvSpPr>
          <p:spPr>
            <a:xfrm>
              <a:off x="5307366" y="4071549"/>
              <a:ext cx="65359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Fan</a:t>
              </a:r>
            </a:p>
          </p:txBody>
        </p:sp>
        <p:sp>
          <p:nvSpPr>
            <p:cNvPr id="56" name="TextBox 55"/>
            <p:cNvSpPr txBox="1"/>
            <p:nvPr/>
          </p:nvSpPr>
          <p:spPr>
            <a:xfrm>
              <a:off x="6458106" y="4594163"/>
              <a:ext cx="1268595" cy="225621"/>
            </a:xfrm>
            <a:prstGeom prst="rect">
              <a:avLst/>
            </a:prstGeom>
            <a:noFill/>
          </p:spPr>
          <p:txBody>
            <a:bodyPr wrap="square" rtlCol="0">
              <a:spAutoFit/>
            </a:bodyPr>
            <a:lstStyle/>
            <a:p>
              <a:pPr algn="ctr"/>
              <a:r>
                <a:rPr lang="en-US" sz="1333" b="1" dirty="0">
                  <a:latin typeface="Franklin Gothic Book"/>
                  <a:cs typeface="Franklin Gothic Book"/>
                </a:rPr>
                <a:t>Front Panel Ports</a:t>
              </a:r>
            </a:p>
          </p:txBody>
        </p:sp>
        <p:sp>
          <p:nvSpPr>
            <p:cNvPr id="57" name="Rectangle 56"/>
            <p:cNvSpPr/>
            <p:nvPr/>
          </p:nvSpPr>
          <p:spPr>
            <a:xfrm>
              <a:off x="644651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8" name="Rectangle 57"/>
            <p:cNvSpPr/>
            <p:nvPr/>
          </p:nvSpPr>
          <p:spPr>
            <a:xfrm>
              <a:off x="657899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9" name="Rectangle 58"/>
            <p:cNvSpPr/>
            <p:nvPr/>
          </p:nvSpPr>
          <p:spPr>
            <a:xfrm>
              <a:off x="6707545"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0" name="Rectangle 59"/>
            <p:cNvSpPr/>
            <p:nvPr/>
          </p:nvSpPr>
          <p:spPr>
            <a:xfrm>
              <a:off x="6840024"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1" name="Rectangle 60"/>
            <p:cNvSpPr/>
            <p:nvPr/>
          </p:nvSpPr>
          <p:spPr>
            <a:xfrm>
              <a:off x="696953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2" name="Rectangle 61"/>
            <p:cNvSpPr/>
            <p:nvPr/>
          </p:nvSpPr>
          <p:spPr>
            <a:xfrm>
              <a:off x="710201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3" name="Rectangle 62"/>
            <p:cNvSpPr/>
            <p:nvPr/>
          </p:nvSpPr>
          <p:spPr>
            <a:xfrm>
              <a:off x="7230565"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4" name="Rectangle 63"/>
            <p:cNvSpPr/>
            <p:nvPr/>
          </p:nvSpPr>
          <p:spPr>
            <a:xfrm>
              <a:off x="7363044"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5" name="Rectangle 64"/>
            <p:cNvSpPr/>
            <p:nvPr/>
          </p:nvSpPr>
          <p:spPr>
            <a:xfrm>
              <a:off x="750820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6" name="Rectangle 65"/>
            <p:cNvSpPr/>
            <p:nvPr/>
          </p:nvSpPr>
          <p:spPr>
            <a:xfrm>
              <a:off x="764068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67" name="Picture 66"/>
            <p:cNvPicPr>
              <a:picLocks noChangeAspect="1"/>
            </p:cNvPicPr>
            <p:nvPr/>
          </p:nvPicPr>
          <p:blipFill>
            <a:blip r:embed="rId3"/>
            <a:stretch>
              <a:fillRect/>
            </a:stretch>
          </p:blipFill>
          <p:spPr>
            <a:xfrm>
              <a:off x="1860076" y="3760259"/>
              <a:ext cx="319040" cy="319040"/>
            </a:xfrm>
            <a:prstGeom prst="rect">
              <a:avLst/>
            </a:prstGeom>
          </p:spPr>
        </p:pic>
        <p:pic>
          <p:nvPicPr>
            <p:cNvPr id="68" name="Picture 67"/>
            <p:cNvPicPr>
              <a:picLocks noChangeAspect="1"/>
            </p:cNvPicPr>
            <p:nvPr/>
          </p:nvPicPr>
          <p:blipFill>
            <a:blip r:embed="rId4"/>
            <a:stretch>
              <a:fillRect/>
            </a:stretch>
          </p:blipFill>
          <p:spPr>
            <a:xfrm>
              <a:off x="2506213" y="3826400"/>
              <a:ext cx="755705" cy="184318"/>
            </a:xfrm>
            <a:prstGeom prst="rect">
              <a:avLst/>
            </a:prstGeom>
          </p:spPr>
        </p:pic>
        <p:pic>
          <p:nvPicPr>
            <p:cNvPr id="69" name="Picture 68"/>
            <p:cNvPicPr>
              <a:picLocks noChangeAspect="1"/>
            </p:cNvPicPr>
            <p:nvPr/>
          </p:nvPicPr>
          <p:blipFill>
            <a:blip r:embed="rId5"/>
            <a:stretch>
              <a:fillRect/>
            </a:stretch>
          </p:blipFill>
          <p:spPr>
            <a:xfrm>
              <a:off x="3650468" y="3824620"/>
              <a:ext cx="522065" cy="185820"/>
            </a:xfrm>
            <a:prstGeom prst="rect">
              <a:avLst/>
            </a:prstGeom>
          </p:spPr>
        </p:pic>
        <p:pic>
          <p:nvPicPr>
            <p:cNvPr id="70" name="Picture 69"/>
            <p:cNvPicPr>
              <a:picLocks noChangeAspect="1"/>
            </p:cNvPicPr>
            <p:nvPr/>
          </p:nvPicPr>
          <p:blipFill>
            <a:blip r:embed="rId6"/>
            <a:stretch>
              <a:fillRect/>
            </a:stretch>
          </p:blipFill>
          <p:spPr>
            <a:xfrm>
              <a:off x="4581583" y="3763816"/>
              <a:ext cx="526899" cy="308873"/>
            </a:xfrm>
            <a:prstGeom prst="rect">
              <a:avLst/>
            </a:prstGeom>
          </p:spPr>
        </p:pic>
        <p:pic>
          <p:nvPicPr>
            <p:cNvPr id="71" name="Picture 70"/>
            <p:cNvPicPr>
              <a:picLocks noChangeAspect="1"/>
            </p:cNvPicPr>
            <p:nvPr/>
          </p:nvPicPr>
          <p:blipFill>
            <a:blip r:embed="rId7"/>
            <a:stretch>
              <a:fillRect/>
            </a:stretch>
          </p:blipFill>
          <p:spPr>
            <a:xfrm>
              <a:off x="5475862" y="3768650"/>
              <a:ext cx="304878" cy="304878"/>
            </a:xfrm>
            <a:prstGeom prst="rect">
              <a:avLst/>
            </a:prstGeom>
          </p:spPr>
        </p:pic>
        <p:pic>
          <p:nvPicPr>
            <p:cNvPr id="72" name="Picture 71"/>
            <p:cNvPicPr>
              <a:picLocks noChangeAspect="1"/>
            </p:cNvPicPr>
            <p:nvPr/>
          </p:nvPicPr>
          <p:blipFill>
            <a:blip r:embed="rId8"/>
            <a:stretch>
              <a:fillRect/>
            </a:stretch>
          </p:blipFill>
          <p:spPr>
            <a:xfrm>
              <a:off x="6927018" y="3807323"/>
              <a:ext cx="303547" cy="303547"/>
            </a:xfrm>
            <a:prstGeom prst="rect">
              <a:avLst/>
            </a:prstGeom>
          </p:spPr>
        </p:pic>
        <p:cxnSp>
          <p:nvCxnSpPr>
            <p:cNvPr id="73" name="Straight Arrow Connector 72"/>
            <p:cNvCxnSpPr/>
            <p:nvPr/>
          </p:nvCxnSpPr>
          <p:spPr>
            <a:xfrm>
              <a:off x="7070054" y="2002218"/>
              <a:ext cx="2293" cy="1397108"/>
            </a:xfrm>
            <a:prstGeom prst="straightConnector1">
              <a:avLst/>
            </a:prstGeom>
            <a:ln w="12700" cmpd="sng">
              <a:solidFill>
                <a:schemeClr val="accent5"/>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6357825" y="2719685"/>
              <a:ext cx="722416" cy="0"/>
            </a:xfrm>
            <a:prstGeom prst="straightConnector1">
              <a:avLst/>
            </a:prstGeom>
            <a:ln w="12700" cmpd="sng">
              <a:solidFill>
                <a:srgbClr val="FD4007"/>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9"/>
            <a:stretch>
              <a:fillRect/>
            </a:stretch>
          </p:blipFill>
          <p:spPr>
            <a:xfrm rot="10800000" flipH="1" flipV="1">
              <a:off x="1626565" y="971549"/>
              <a:ext cx="2424735" cy="1104901"/>
            </a:xfrm>
            <a:prstGeom prst="rect">
              <a:avLst/>
            </a:prstGeom>
          </p:spPr>
        </p:pic>
        <p:pic>
          <p:nvPicPr>
            <p:cNvPr id="76" name="Picture 75"/>
            <p:cNvPicPr>
              <a:picLocks noChangeAspect="1"/>
            </p:cNvPicPr>
            <p:nvPr/>
          </p:nvPicPr>
          <p:blipFill>
            <a:blip r:embed="rId10"/>
            <a:stretch>
              <a:fillRect/>
            </a:stretch>
          </p:blipFill>
          <p:spPr>
            <a:xfrm>
              <a:off x="2179116" y="1088711"/>
              <a:ext cx="1187052" cy="861051"/>
            </a:xfrm>
            <a:prstGeom prst="rect">
              <a:avLst/>
            </a:prstGeom>
          </p:spPr>
        </p:pic>
        <p:pic>
          <p:nvPicPr>
            <p:cNvPr id="77" name="Picture 76"/>
            <p:cNvPicPr>
              <a:picLocks noChangeAspect="1"/>
            </p:cNvPicPr>
            <p:nvPr/>
          </p:nvPicPr>
          <p:blipFill>
            <a:blip r:embed="rId9"/>
            <a:stretch>
              <a:fillRect/>
            </a:stretch>
          </p:blipFill>
          <p:spPr>
            <a:xfrm rot="10800000" flipH="1" flipV="1">
              <a:off x="4107797" y="971550"/>
              <a:ext cx="2424735" cy="1104901"/>
            </a:xfrm>
            <a:prstGeom prst="rect">
              <a:avLst/>
            </a:prstGeom>
          </p:spPr>
        </p:pic>
        <p:pic>
          <p:nvPicPr>
            <p:cNvPr id="78" name="Picture 77"/>
            <p:cNvPicPr>
              <a:picLocks noChangeAspect="1"/>
            </p:cNvPicPr>
            <p:nvPr/>
          </p:nvPicPr>
          <p:blipFill>
            <a:blip r:embed="rId10"/>
            <a:stretch>
              <a:fillRect/>
            </a:stretch>
          </p:blipFill>
          <p:spPr>
            <a:xfrm>
              <a:off x="4660348" y="1088712"/>
              <a:ext cx="1187052" cy="861051"/>
            </a:xfrm>
            <a:prstGeom prst="rect">
              <a:avLst/>
            </a:prstGeom>
          </p:spPr>
        </p:pic>
      </p:grpSp>
      <p:sp>
        <p:nvSpPr>
          <p:cNvPr id="7" name="Oval Callout 6"/>
          <p:cNvSpPr/>
          <p:nvPr/>
        </p:nvSpPr>
        <p:spPr>
          <a:xfrm>
            <a:off x="67796" y="1553520"/>
            <a:ext cx="3836747" cy="1782601"/>
          </a:xfrm>
          <a:prstGeom prst="wedgeEllipseCallou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Franklin Gothic Book"/>
                <a:cs typeface="Franklin Gothic Book"/>
              </a:rPr>
              <a:t>Hmm</a:t>
            </a:r>
            <a:r>
              <a:rPr lang="is-IS" sz="2400" dirty="0">
                <a:latin typeface="Franklin Gothic Book"/>
                <a:cs typeface="Franklin Gothic Book"/>
              </a:rPr>
              <a:t>… a Server with 32 100G LINE-RATE NIC’s?</a:t>
            </a:r>
            <a:endParaRPr lang="en-US" sz="2400" dirty="0">
              <a:latin typeface="Franklin Gothic Book"/>
              <a:cs typeface="Franklin Gothic Book"/>
            </a:endParaRPr>
          </a:p>
        </p:txBody>
      </p:sp>
      <p:pic>
        <p:nvPicPr>
          <p:cNvPr id="8" name="Picture 7"/>
          <p:cNvPicPr>
            <a:picLocks noChangeAspect="1"/>
          </p:cNvPicPr>
          <p:nvPr/>
        </p:nvPicPr>
        <p:blipFill>
          <a:blip r:embed="rId11"/>
          <a:stretch>
            <a:fillRect/>
          </a:stretch>
        </p:blipFill>
        <p:spPr>
          <a:xfrm>
            <a:off x="67797" y="3580794"/>
            <a:ext cx="3788777" cy="2865081"/>
          </a:xfrm>
          <a:prstGeom prst="rect">
            <a:avLst/>
          </a:prstGeom>
        </p:spPr>
      </p:pic>
    </p:spTree>
    <p:extLst>
      <p:ext uri="{BB962C8B-B14F-4D97-AF65-F5344CB8AC3E}">
        <p14:creationId xmlns:p14="http://schemas.microsoft.com/office/powerpoint/2010/main" val="159095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000" dirty="0" smtClean="0"/>
              <a:t>Open Networking Forecast</a:t>
            </a:r>
            <a:endParaRPr lang="en-US" sz="4000" dirty="0"/>
          </a:p>
        </p:txBody>
      </p:sp>
      <p:sp>
        <p:nvSpPr>
          <p:cNvPr id="6" name="Content Placeholder 5"/>
          <p:cNvSpPr>
            <a:spLocks noGrp="1"/>
          </p:cNvSpPr>
          <p:nvPr>
            <p:ph idx="1"/>
          </p:nvPr>
        </p:nvSpPr>
        <p:spPr>
          <a:xfrm>
            <a:off x="319495" y="1842108"/>
            <a:ext cx="3701651" cy="4282816"/>
          </a:xfrm>
        </p:spPr>
        <p:txBody>
          <a:bodyPr>
            <a:normAutofit/>
          </a:bodyPr>
          <a:lstStyle/>
          <a:p>
            <a:r>
              <a:rPr lang="en-US" sz="3200" dirty="0"/>
              <a:t>Where we’ve been</a:t>
            </a:r>
          </a:p>
        </p:txBody>
      </p:sp>
      <p:sp>
        <p:nvSpPr>
          <p:cNvPr id="7" name="Content Placeholder 6"/>
          <p:cNvSpPr>
            <a:spLocks noGrp="1"/>
          </p:cNvSpPr>
          <p:nvPr>
            <p:ph idx="13"/>
          </p:nvPr>
        </p:nvSpPr>
        <p:spPr>
          <a:xfrm>
            <a:off x="8414135" y="1875533"/>
            <a:ext cx="3592079" cy="3994943"/>
          </a:xfrm>
        </p:spPr>
        <p:txBody>
          <a:bodyPr>
            <a:normAutofit/>
          </a:bodyPr>
          <a:lstStyle/>
          <a:p>
            <a:pPr marL="0" indent="0" defTabSz="1219170">
              <a:lnSpc>
                <a:spcPct val="100000"/>
              </a:lnSpc>
              <a:spcBef>
                <a:spcPts val="0"/>
              </a:spcBef>
              <a:buNone/>
              <a:defRPr/>
            </a:pPr>
            <a:r>
              <a:rPr lang="en-US" sz="3200"/>
              <a:t>What took so long?</a:t>
            </a:r>
            <a:endParaRPr lang="en-US" sz="3200" dirty="0"/>
          </a:p>
        </p:txBody>
      </p:sp>
      <p:pic>
        <p:nvPicPr>
          <p:cNvPr id="8" name="Picture 7"/>
          <p:cNvPicPr>
            <a:picLocks noChangeAspect="1"/>
          </p:cNvPicPr>
          <p:nvPr/>
        </p:nvPicPr>
        <p:blipFill>
          <a:blip r:embed="rId3"/>
          <a:stretch>
            <a:fillRect/>
          </a:stretch>
        </p:blipFill>
        <p:spPr>
          <a:xfrm>
            <a:off x="4153712" y="2540911"/>
            <a:ext cx="3923275" cy="2692727"/>
          </a:xfrm>
          <a:prstGeom prst="rect">
            <a:avLst/>
          </a:prstGeom>
        </p:spPr>
      </p:pic>
      <p:sp>
        <p:nvSpPr>
          <p:cNvPr id="9" name="Content Placeholder 6"/>
          <p:cNvSpPr txBox="1">
            <a:spLocks/>
          </p:cNvSpPr>
          <p:nvPr/>
        </p:nvSpPr>
        <p:spPr>
          <a:xfrm>
            <a:off x="4177099" y="1880778"/>
            <a:ext cx="3944492" cy="4139377"/>
          </a:xfrm>
          <a:prstGeom prst="rect">
            <a:avLst/>
          </a:prstGeom>
        </p:spPr>
        <p:txBody>
          <a:bodyPr vert="horz" lIns="0" tIns="0" rIns="243840" bIns="0" rtlCol="0">
            <a:normAutofit/>
          </a:bodyPr>
          <a:lstStyle>
            <a:lvl1pPr marL="228600" indent="-182880" algn="l" defTabSz="457200" rtl="0" eaLnBrk="1" latinLnBrk="0" hangingPunct="1">
              <a:spcBef>
                <a:spcPts val="2200"/>
              </a:spcBef>
              <a:spcAft>
                <a:spcPts val="300"/>
              </a:spcAft>
              <a:buClr>
                <a:schemeClr val="bg1"/>
              </a:buClr>
              <a:buFont typeface="Wingdings" charset="2"/>
              <a:buChar char="§"/>
              <a:defRPr sz="2800" b="1" kern="1200">
                <a:solidFill>
                  <a:schemeClr val="tx1">
                    <a:lumMod val="85000"/>
                    <a:lumOff val="15000"/>
                  </a:schemeClr>
                </a:solidFill>
                <a:latin typeface="Franklin Gothic Book"/>
                <a:ea typeface="+mn-ea"/>
                <a:cs typeface="+mn-cs"/>
              </a:defRPr>
            </a:lvl1pPr>
            <a:lvl2pPr marL="731520" indent="-274320" algn="l" defTabSz="457200" rtl="0" eaLnBrk="1" latinLnBrk="0" hangingPunct="1">
              <a:spcBef>
                <a:spcPts val="300"/>
              </a:spcBef>
              <a:buClr>
                <a:schemeClr val="accent3"/>
              </a:buClr>
              <a:buFont typeface="Wingdings" charset="2"/>
              <a:buChar char="§"/>
              <a:defRPr sz="2400" kern="1200">
                <a:solidFill>
                  <a:schemeClr val="tx1">
                    <a:lumMod val="85000"/>
                    <a:lumOff val="15000"/>
                  </a:schemeClr>
                </a:solidFill>
                <a:latin typeface="Franklin Gothic Book"/>
                <a:ea typeface="+mn-ea"/>
                <a:cs typeface="+mn-cs"/>
              </a:defRPr>
            </a:lvl2pPr>
            <a:lvl3pPr marL="749808" indent="-530352" algn="l" defTabSz="457200" rtl="0" eaLnBrk="1" latinLnBrk="0" hangingPunct="1">
              <a:spcBef>
                <a:spcPts val="300"/>
              </a:spcBef>
              <a:buClr>
                <a:schemeClr val="bg1"/>
              </a:buClr>
              <a:buFont typeface="Arial"/>
              <a:buChar char="•"/>
              <a:defRPr sz="2000" b="1" kern="1200" baseline="0">
                <a:solidFill>
                  <a:schemeClr val="accent3"/>
                </a:solidFill>
                <a:latin typeface="Franklin Gothic Book"/>
                <a:ea typeface="+mn-ea"/>
                <a:cs typeface="+mn-cs"/>
              </a:defRPr>
            </a:lvl3pPr>
            <a:lvl4pPr marL="1225296" indent="-201168" algn="l" defTabSz="457200" rtl="0" eaLnBrk="1" latinLnBrk="0" hangingPunct="1">
              <a:spcBef>
                <a:spcPts val="300"/>
              </a:spcBef>
              <a:buClr>
                <a:schemeClr val="accent3"/>
              </a:buClr>
              <a:buFont typeface="Wingdings" charset="2"/>
              <a:buChar char="§"/>
              <a:defRPr sz="1600" b="0" i="0" kern="1200" baseline="0">
                <a:solidFill>
                  <a:schemeClr val="tx1">
                    <a:lumMod val="85000"/>
                    <a:lumOff val="15000"/>
                  </a:schemeClr>
                </a:solidFill>
                <a:latin typeface="Franklin Gothic Book"/>
                <a:ea typeface="+mn-ea"/>
                <a:cs typeface="+mn-cs"/>
              </a:defRPr>
            </a:lvl4pPr>
            <a:lvl5pPr marL="1225296" indent="-274320" algn="l" defTabSz="457200" rtl="0" eaLnBrk="1" latinLnBrk="0" hangingPunct="1">
              <a:spcBef>
                <a:spcPts val="300"/>
              </a:spcBef>
              <a:buClr>
                <a:schemeClr val="bg1"/>
              </a:buClr>
              <a:buSzPct val="100000"/>
              <a:buFont typeface="Wingdings" charset="2"/>
              <a:buChar char="§"/>
              <a:defRPr sz="1400" b="1" kern="1200" baseline="0">
                <a:solidFill>
                  <a:schemeClr val="accent3"/>
                </a:solidFill>
                <a:latin typeface="Franklin Gothic 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t>Transition feels like.</a:t>
            </a:r>
          </a:p>
        </p:txBody>
      </p:sp>
      <p:pic>
        <p:nvPicPr>
          <p:cNvPr id="12" name="Picture 11"/>
          <p:cNvPicPr>
            <a:picLocks noChangeAspect="1"/>
          </p:cNvPicPr>
          <p:nvPr/>
        </p:nvPicPr>
        <p:blipFill>
          <a:blip r:embed="rId4"/>
          <a:stretch>
            <a:fillRect/>
          </a:stretch>
        </p:blipFill>
        <p:spPr>
          <a:xfrm>
            <a:off x="8232941" y="2540911"/>
            <a:ext cx="3885577" cy="2692727"/>
          </a:xfrm>
          <a:prstGeom prst="rect">
            <a:avLst/>
          </a:prstGeom>
        </p:spPr>
      </p:pic>
      <p:pic>
        <p:nvPicPr>
          <p:cNvPr id="15" name="Picture 14"/>
          <p:cNvPicPr>
            <a:picLocks noChangeAspect="1"/>
          </p:cNvPicPr>
          <p:nvPr/>
        </p:nvPicPr>
        <p:blipFill>
          <a:blip r:embed="rId5"/>
          <a:stretch>
            <a:fillRect/>
          </a:stretch>
        </p:blipFill>
        <p:spPr>
          <a:xfrm>
            <a:off x="3957" y="2472075"/>
            <a:ext cx="4082545" cy="3163973"/>
          </a:xfrm>
          <a:prstGeom prst="rect">
            <a:avLst/>
          </a:prstGeom>
        </p:spPr>
      </p:pic>
      <p:pic>
        <p:nvPicPr>
          <p:cNvPr id="17" name="Picture 16"/>
          <p:cNvPicPr>
            <a:picLocks noChangeAspect="1"/>
          </p:cNvPicPr>
          <p:nvPr/>
        </p:nvPicPr>
        <p:blipFill>
          <a:blip r:embed="rId6"/>
          <a:stretch>
            <a:fillRect/>
          </a:stretch>
        </p:blipFill>
        <p:spPr>
          <a:xfrm>
            <a:off x="11309838" y="55155"/>
            <a:ext cx="687805" cy="803541"/>
          </a:xfrm>
          <a:prstGeom prst="rect">
            <a:avLst/>
          </a:prstGeom>
        </p:spPr>
      </p:pic>
      <p:sp>
        <p:nvSpPr>
          <p:cNvPr id="4" name="Rectangle 3"/>
          <p:cNvSpPr/>
          <p:nvPr/>
        </p:nvSpPr>
        <p:spPr>
          <a:xfrm>
            <a:off x="4248388" y="5893771"/>
            <a:ext cx="4207755" cy="646331"/>
          </a:xfrm>
          <a:prstGeom prst="rect">
            <a:avLst/>
          </a:prstGeom>
          <a:noFill/>
        </p:spPr>
        <p:txBody>
          <a:bodyPr wrap="none" lIns="91440" tIns="45720" rIns="91440" bIns="45720">
            <a:spAutoFit/>
          </a:bodyPr>
          <a:lstStyle/>
          <a:p>
            <a:pPr algn="ctr"/>
            <a:r>
              <a:rPr lang="en-US" sz="3600" b="0" cap="none" spc="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No More Snowflakes!</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ectangle 9"/>
          <p:cNvSpPr/>
          <p:nvPr/>
        </p:nvSpPr>
        <p:spPr>
          <a:xfrm>
            <a:off x="2711000" y="769668"/>
            <a:ext cx="6876690" cy="707886"/>
          </a:xfrm>
          <a:prstGeom prst="rect">
            <a:avLst/>
          </a:prstGeom>
          <a:noFill/>
        </p:spPr>
        <p:txBody>
          <a:bodyPr wrap="none" lIns="91440" tIns="45720" rIns="91440" bIns="45720">
            <a:spAutoFit/>
          </a:bodyPr>
          <a:lstStyle/>
          <a:p>
            <a:pPr algn="ctr"/>
            <a:r>
              <a:rPr lang="en-U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Snowflakes are hard to manage!</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86790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Automation</a:t>
            </a:r>
            <a:endParaRPr lang="en-US" dirty="0"/>
          </a:p>
        </p:txBody>
      </p:sp>
      <p:sp>
        <p:nvSpPr>
          <p:cNvPr id="6" name="Content Placeholder 2"/>
          <p:cNvSpPr txBox="1">
            <a:spLocks/>
          </p:cNvSpPr>
          <p:nvPr/>
        </p:nvSpPr>
        <p:spPr>
          <a:xfrm>
            <a:off x="838200" y="4075611"/>
            <a:ext cx="10515600" cy="21013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Basics of booting a switch</a:t>
            </a:r>
          </a:p>
          <a:p>
            <a:r>
              <a:rPr lang="en-US" smtClean="0"/>
              <a:t>Ansible Playbooks</a:t>
            </a:r>
          </a:p>
          <a:p>
            <a:r>
              <a:rPr lang="en-US" smtClean="0"/>
              <a:t>Puppet manifests</a:t>
            </a:r>
            <a:endParaRPr lang="en-US" dirty="0"/>
          </a:p>
        </p:txBody>
      </p:sp>
    </p:spTree>
    <p:extLst>
      <p:ext uri="{BB962C8B-B14F-4D97-AF65-F5344CB8AC3E}">
        <p14:creationId xmlns:p14="http://schemas.microsoft.com/office/powerpoint/2010/main" val="1239178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66355A-084C-D24E-9AD2-7E4FC41EA627}" type="slidenum">
              <a:rPr lang="en-US" smtClean="0"/>
              <a:t>18</a:t>
            </a:fld>
            <a:endParaRPr lang="en-US"/>
          </a:p>
        </p:txBody>
      </p:sp>
      <p:sp>
        <p:nvSpPr>
          <p:cNvPr id="6" name="Content Placeholder 5"/>
          <p:cNvSpPr>
            <a:spLocks noGrp="1"/>
          </p:cNvSpPr>
          <p:nvPr>
            <p:ph idx="1"/>
          </p:nvPr>
        </p:nvSpPr>
        <p:spPr>
          <a:xfrm>
            <a:off x="402115" y="1026695"/>
            <a:ext cx="5339317" cy="5441179"/>
          </a:xfrm>
        </p:spPr>
        <p:txBody>
          <a:bodyPr/>
          <a:lstStyle/>
          <a:p>
            <a:pPr algn="ctr"/>
            <a:r>
              <a:rPr lang="en-US" smtClean="0"/>
              <a:t>Traditional Networking Dragging you Down?</a:t>
            </a:r>
            <a:endParaRPr lang="en-US" dirty="0"/>
          </a:p>
        </p:txBody>
      </p:sp>
      <p:sp>
        <p:nvSpPr>
          <p:cNvPr id="7" name="Content Placeholder 6"/>
          <p:cNvSpPr>
            <a:spLocks noGrp="1"/>
          </p:cNvSpPr>
          <p:nvPr>
            <p:ph idx="13"/>
          </p:nvPr>
        </p:nvSpPr>
        <p:spPr>
          <a:xfrm>
            <a:off x="6197691" y="1026695"/>
            <a:ext cx="5312272" cy="4995091"/>
          </a:xfrm>
        </p:spPr>
        <p:txBody>
          <a:bodyPr/>
          <a:lstStyle/>
          <a:p>
            <a:pPr algn="ctr"/>
            <a:r>
              <a:rPr lang="en-US" dirty="0" smtClean="0"/>
              <a:t>Open Networking    Free Fly Zone!</a:t>
            </a:r>
            <a:endParaRPr lang="en-US" dirty="0"/>
          </a:p>
        </p:txBody>
      </p:sp>
      <p:pic>
        <p:nvPicPr>
          <p:cNvPr id="9" name="Picture 8"/>
          <p:cNvPicPr>
            <a:picLocks noChangeAspect="1"/>
          </p:cNvPicPr>
          <p:nvPr/>
        </p:nvPicPr>
        <p:blipFill>
          <a:blip r:embed="rId3"/>
          <a:stretch>
            <a:fillRect/>
          </a:stretch>
        </p:blipFill>
        <p:spPr>
          <a:xfrm>
            <a:off x="885524" y="2256937"/>
            <a:ext cx="4379280" cy="4210936"/>
          </a:xfrm>
          <a:prstGeom prst="rect">
            <a:avLst/>
          </a:prstGeom>
        </p:spPr>
      </p:pic>
      <p:pic>
        <p:nvPicPr>
          <p:cNvPr id="10" name="Picture 9"/>
          <p:cNvPicPr>
            <a:picLocks noChangeAspect="1"/>
          </p:cNvPicPr>
          <p:nvPr/>
        </p:nvPicPr>
        <p:blipFill>
          <a:blip r:embed="rId4"/>
          <a:stretch>
            <a:fillRect/>
          </a:stretch>
        </p:blipFill>
        <p:spPr>
          <a:xfrm>
            <a:off x="6197691" y="2674810"/>
            <a:ext cx="5675883" cy="3375191"/>
          </a:xfrm>
          <a:prstGeom prst="rect">
            <a:avLst/>
          </a:prstGeom>
        </p:spPr>
      </p:pic>
    </p:spTree>
    <p:extLst>
      <p:ext uri="{BB962C8B-B14F-4D97-AF65-F5344CB8AC3E}">
        <p14:creationId xmlns:p14="http://schemas.microsoft.com/office/powerpoint/2010/main" val="218662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0"/>
            <a:ext cx="10515600" cy="1325563"/>
          </a:xfrm>
        </p:spPr>
        <p:txBody>
          <a:bodyPr>
            <a:normAutofit/>
          </a:bodyPr>
          <a:lstStyle/>
          <a:p>
            <a:pPr algn="ctr"/>
            <a:r>
              <a:rPr lang="en-US" sz="4000" dirty="0"/>
              <a:t>C</a:t>
            </a:r>
            <a:r>
              <a:rPr lang="en-US" sz="4000" dirty="0" smtClean="0"/>
              <a:t>onfiguration errors</a:t>
            </a:r>
            <a:r>
              <a:rPr lang="is-IS" sz="4000" dirty="0" smtClean="0"/>
              <a:t>…. </a:t>
            </a:r>
            <a:br>
              <a:rPr lang="is-IS" sz="4000" dirty="0" smtClean="0"/>
            </a:br>
            <a:r>
              <a:rPr lang="en-US" sz="4000" dirty="0" smtClean="0"/>
              <a:t>That </a:t>
            </a:r>
            <a:r>
              <a:rPr lang="is-IS" sz="4000" dirty="0" smtClean="0"/>
              <a:t>never happens!</a:t>
            </a:r>
            <a:endParaRPr lang="en-US" sz="4000" dirty="0"/>
          </a:p>
        </p:txBody>
      </p:sp>
      <p:sp>
        <p:nvSpPr>
          <p:cNvPr id="9" name="Content Placeholder 8"/>
          <p:cNvSpPr>
            <a:spLocks noGrp="1"/>
          </p:cNvSpPr>
          <p:nvPr>
            <p:ph idx="1"/>
          </p:nvPr>
        </p:nvSpPr>
        <p:spPr>
          <a:xfrm>
            <a:off x="432387" y="1552315"/>
            <a:ext cx="5312272" cy="4995091"/>
          </a:xfrm>
        </p:spPr>
        <p:txBody>
          <a:bodyPr/>
          <a:lstStyle/>
          <a:p>
            <a:r>
              <a:rPr lang="en-US" dirty="0" smtClean="0"/>
              <a:t>Human Errors</a:t>
            </a:r>
          </a:p>
          <a:p>
            <a:pPr lvl="1"/>
            <a:r>
              <a:rPr lang="en-US" dirty="0" smtClean="0"/>
              <a:t>Inconsistent</a:t>
            </a:r>
          </a:p>
          <a:p>
            <a:pPr lvl="1"/>
            <a:r>
              <a:rPr lang="en-US" dirty="0" smtClean="0"/>
              <a:t>Unpredictable</a:t>
            </a:r>
          </a:p>
          <a:p>
            <a:pPr lvl="1"/>
            <a:r>
              <a:rPr lang="en-US" dirty="0" smtClean="0"/>
              <a:t>Difficult to find</a:t>
            </a:r>
            <a:endParaRPr lang="en-US" dirty="0"/>
          </a:p>
        </p:txBody>
      </p:sp>
      <p:sp>
        <p:nvSpPr>
          <p:cNvPr id="10" name="Content Placeholder 9"/>
          <p:cNvSpPr>
            <a:spLocks noGrp="1"/>
          </p:cNvSpPr>
          <p:nvPr>
            <p:ph idx="13"/>
          </p:nvPr>
        </p:nvSpPr>
        <p:spPr>
          <a:xfrm>
            <a:off x="6157153" y="1564153"/>
            <a:ext cx="5312272" cy="4995091"/>
          </a:xfrm>
        </p:spPr>
        <p:txBody>
          <a:bodyPr/>
          <a:lstStyle/>
          <a:p>
            <a:r>
              <a:rPr lang="en-US" dirty="0" smtClean="0"/>
              <a:t>Machine Errors</a:t>
            </a:r>
          </a:p>
          <a:p>
            <a:pPr lvl="1"/>
            <a:r>
              <a:rPr lang="en-US" dirty="0" smtClean="0"/>
              <a:t>Consistent</a:t>
            </a:r>
          </a:p>
          <a:p>
            <a:pPr lvl="1"/>
            <a:r>
              <a:rPr lang="en-US" dirty="0" smtClean="0"/>
              <a:t>[typically] easy fix</a:t>
            </a:r>
          </a:p>
          <a:p>
            <a:pPr lvl="1"/>
            <a:r>
              <a:rPr lang="en-US" dirty="0" smtClean="0"/>
              <a:t>Caused by {see sample A}</a:t>
            </a:r>
          </a:p>
        </p:txBody>
      </p:sp>
      <p:pic>
        <p:nvPicPr>
          <p:cNvPr id="11" name="Picture 10"/>
          <p:cNvPicPr>
            <a:picLocks noChangeAspect="1"/>
          </p:cNvPicPr>
          <p:nvPr/>
        </p:nvPicPr>
        <p:blipFill>
          <a:blip r:embed="rId2"/>
          <a:stretch>
            <a:fillRect/>
          </a:stretch>
        </p:blipFill>
        <p:spPr>
          <a:xfrm>
            <a:off x="3220565" y="3957315"/>
            <a:ext cx="3060817" cy="2818063"/>
          </a:xfrm>
          <a:prstGeom prst="rect">
            <a:avLst/>
          </a:prstGeom>
        </p:spPr>
      </p:pic>
      <p:sp>
        <p:nvSpPr>
          <p:cNvPr id="14" name="Circular Arrow 13"/>
          <p:cNvSpPr/>
          <p:nvPr/>
        </p:nvSpPr>
        <p:spPr>
          <a:xfrm rot="5400000">
            <a:off x="6361017" y="1944258"/>
            <a:ext cx="1450431" cy="5091521"/>
          </a:xfrm>
          <a:prstGeom prst="circularArrow">
            <a:avLst>
              <a:gd name="adj1" fmla="val 2041"/>
              <a:gd name="adj2" fmla="val 3012825"/>
              <a:gd name="adj3" fmla="val 19276430"/>
              <a:gd name="adj4" fmla="val 14176882"/>
              <a:gd name="adj5" fmla="val 1538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Franklin Gothic Book"/>
              <a:cs typeface="Franklin Gothic Book"/>
            </a:endParaRPr>
          </a:p>
        </p:txBody>
      </p:sp>
    </p:spTree>
    <p:extLst>
      <p:ext uri="{BB962C8B-B14F-4D97-AF65-F5344CB8AC3E}">
        <p14:creationId xmlns:p14="http://schemas.microsoft.com/office/powerpoint/2010/main" val="7575556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 Networking?</a:t>
            </a:r>
            <a:endParaRPr lang="en-US" dirty="0"/>
          </a:p>
        </p:txBody>
      </p:sp>
      <p:sp>
        <p:nvSpPr>
          <p:cNvPr id="4" name="Content Placeholder 2"/>
          <p:cNvSpPr txBox="1">
            <a:spLocks/>
          </p:cNvSpPr>
          <p:nvPr/>
        </p:nvSpPr>
        <p:spPr>
          <a:xfrm>
            <a:off x="838200" y="4114799"/>
            <a:ext cx="10515600" cy="20621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Open Hardware</a:t>
            </a:r>
          </a:p>
          <a:p>
            <a:r>
              <a:rPr lang="en-US" smtClean="0"/>
              <a:t>ONIE</a:t>
            </a:r>
          </a:p>
          <a:p>
            <a:r>
              <a:rPr lang="en-US" smtClean="0"/>
              <a:t>APD</a:t>
            </a:r>
          </a:p>
          <a:p>
            <a:endParaRPr lang="en-US" dirty="0"/>
          </a:p>
        </p:txBody>
      </p:sp>
    </p:spTree>
    <p:extLst>
      <p:ext uri="{BB962C8B-B14F-4D97-AF65-F5344CB8AC3E}">
        <p14:creationId xmlns:p14="http://schemas.microsoft.com/office/powerpoint/2010/main" val="890589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3"/>
            <a:ext cx="10515600" cy="1325563"/>
          </a:xfrm>
        </p:spPr>
        <p:txBody>
          <a:bodyPr/>
          <a:lstStyle/>
          <a:p>
            <a:r>
              <a:rPr lang="en-US" dirty="0" smtClean="0"/>
              <a:t>ONIE and ZTP – The basics</a:t>
            </a:r>
            <a:endParaRPr lang="en-US" dirty="0"/>
          </a:p>
        </p:txBody>
      </p:sp>
      <p:sp>
        <p:nvSpPr>
          <p:cNvPr id="3" name="Footer Placeholder 2"/>
          <p:cNvSpPr>
            <a:spLocks noGrp="1"/>
          </p:cNvSpPr>
          <p:nvPr>
            <p:ph type="ftr" sz="quarter" idx="11"/>
          </p:nvPr>
        </p:nvSpPr>
        <p:spPr/>
        <p:txBody>
          <a:bodyPr/>
          <a:lstStyle/>
          <a:p>
            <a:r>
              <a:rPr lang="en-US" smtClean="0">
                <a:solidFill>
                  <a:prstClr val="white"/>
                </a:solidFill>
              </a:rPr>
              <a:t>cumulusnetworks.com</a:t>
            </a:r>
            <a:endParaRPr lang="en-US">
              <a:solidFill>
                <a:prstClr val="white"/>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white"/>
                </a:solidFill>
              </a:rPr>
              <a:pPr/>
              <a:t>20</a:t>
            </a:fld>
            <a:endParaRPr lang="en-US">
              <a:solidFill>
                <a:prstClr val="white"/>
              </a:solidFill>
            </a:endParaRPr>
          </a:p>
        </p:txBody>
      </p:sp>
      <p:pic>
        <p:nvPicPr>
          <p:cNvPr id="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53" y="2730719"/>
            <a:ext cx="3419316" cy="1061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10166997" y="2730720"/>
            <a:ext cx="1247908" cy="1535513"/>
          </a:xfrm>
          <a:prstGeom prst="rect">
            <a:avLst/>
          </a:prstGeom>
        </p:spPr>
      </p:pic>
      <p:cxnSp>
        <p:nvCxnSpPr>
          <p:cNvPr id="12" name="Straight Arrow Connector 11"/>
          <p:cNvCxnSpPr/>
          <p:nvPr/>
        </p:nvCxnSpPr>
        <p:spPr>
          <a:xfrm>
            <a:off x="3499557" y="1678015"/>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4075203" y="1094994"/>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Request with ONIE Option</a:t>
            </a:r>
          </a:p>
        </p:txBody>
      </p:sp>
      <p:cxnSp>
        <p:nvCxnSpPr>
          <p:cNvPr id="16" name="Straight Arrow Connector 15"/>
          <p:cNvCxnSpPr/>
          <p:nvPr/>
        </p:nvCxnSpPr>
        <p:spPr>
          <a:xfrm flipH="1">
            <a:off x="3499557" y="2392652"/>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4075203" y="1809632"/>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Address with URL for OS Image</a:t>
            </a:r>
          </a:p>
        </p:txBody>
      </p:sp>
      <p:cxnSp>
        <p:nvCxnSpPr>
          <p:cNvPr id="18" name="Straight Arrow Connector 17"/>
          <p:cNvCxnSpPr/>
          <p:nvPr/>
        </p:nvCxnSpPr>
        <p:spPr>
          <a:xfrm>
            <a:off x="3499557" y="3668635"/>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4075203" y="3085613"/>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Request with ZTP Option</a:t>
            </a:r>
          </a:p>
        </p:txBody>
      </p:sp>
      <p:cxnSp>
        <p:nvCxnSpPr>
          <p:cNvPr id="20" name="Straight Arrow Connector 19"/>
          <p:cNvCxnSpPr/>
          <p:nvPr/>
        </p:nvCxnSpPr>
        <p:spPr>
          <a:xfrm flipH="1">
            <a:off x="3499557" y="4408357"/>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075203" y="3825336"/>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Address with script URL </a:t>
            </a:r>
          </a:p>
        </p:txBody>
      </p:sp>
      <p:cxnSp>
        <p:nvCxnSpPr>
          <p:cNvPr id="26" name="Straight Arrow Connector 25"/>
          <p:cNvCxnSpPr/>
          <p:nvPr/>
        </p:nvCxnSpPr>
        <p:spPr>
          <a:xfrm>
            <a:off x="3499557" y="5721968"/>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4075203" y="5138948"/>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Pull Puppet/Chef/</a:t>
            </a:r>
            <a:r>
              <a:rPr lang="en-US" sz="2133" dirty="0" err="1">
                <a:solidFill>
                  <a:prstClr val="black">
                    <a:lumMod val="75000"/>
                    <a:lumOff val="25000"/>
                  </a:prstClr>
                </a:solidFill>
                <a:latin typeface="Franklin Gothic Book"/>
                <a:cs typeface="Franklin Gothic Book"/>
              </a:rPr>
              <a:t>Ansible</a:t>
            </a:r>
            <a:r>
              <a:rPr lang="en-US" sz="2133" dirty="0">
                <a:solidFill>
                  <a:prstClr val="black">
                    <a:lumMod val="75000"/>
                    <a:lumOff val="25000"/>
                  </a:prstClr>
                </a:solidFill>
                <a:latin typeface="Franklin Gothic Book"/>
                <a:cs typeface="Franklin Gothic Book"/>
              </a:rPr>
              <a:t> Scripts</a:t>
            </a:r>
          </a:p>
        </p:txBody>
      </p:sp>
      <p:sp>
        <p:nvSpPr>
          <p:cNvPr id="28" name="TextBox 27"/>
          <p:cNvSpPr txBox="1"/>
          <p:nvPr/>
        </p:nvSpPr>
        <p:spPr>
          <a:xfrm>
            <a:off x="5290464" y="2564945"/>
            <a:ext cx="1616901"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OS Boots</a:t>
            </a:r>
          </a:p>
        </p:txBody>
      </p:sp>
      <p:sp>
        <p:nvSpPr>
          <p:cNvPr id="30" name="TextBox 29"/>
          <p:cNvSpPr txBox="1"/>
          <p:nvPr/>
        </p:nvSpPr>
        <p:spPr>
          <a:xfrm>
            <a:off x="4214126" y="4586373"/>
            <a:ext cx="4597433"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Baseline Configuration Applied</a:t>
            </a:r>
          </a:p>
        </p:txBody>
      </p:sp>
      <p:sp>
        <p:nvSpPr>
          <p:cNvPr id="31" name="TextBox 30"/>
          <p:cNvSpPr txBox="1"/>
          <p:nvPr/>
        </p:nvSpPr>
        <p:spPr>
          <a:xfrm>
            <a:off x="3655303" y="5878666"/>
            <a:ext cx="5715079"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Device Specific Configuration Applied</a:t>
            </a:r>
          </a:p>
        </p:txBody>
      </p:sp>
    </p:spTree>
    <p:extLst>
      <p:ext uri="{BB962C8B-B14F-4D97-AF65-F5344CB8AC3E}">
        <p14:creationId xmlns:p14="http://schemas.microsoft.com/office/powerpoint/2010/main" val="1067584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1" grpId="0"/>
      <p:bldP spid="27" grpId="0"/>
      <p:bldP spid="28" grpId="0" animBg="1"/>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6"/>
            <a:ext cx="10515600" cy="1325563"/>
          </a:xfrm>
        </p:spPr>
        <p:txBody>
          <a:bodyPr/>
          <a:lstStyle/>
          <a:p>
            <a:r>
              <a:rPr lang="en-US" dirty="0" smtClean="0"/>
              <a:t>ZTP with DHCP - example </a:t>
            </a:r>
            <a:r>
              <a:rPr lang="en-US" dirty="0" err="1" smtClean="0"/>
              <a:t>dhcp.conf</a:t>
            </a:r>
            <a:endParaRPr lang="en-US" dirty="0"/>
          </a:p>
        </p:txBody>
      </p:sp>
      <p:sp>
        <p:nvSpPr>
          <p:cNvPr id="3" name="Content Placeholder 2"/>
          <p:cNvSpPr>
            <a:spLocks noGrp="1"/>
          </p:cNvSpPr>
          <p:nvPr>
            <p:ph idx="1"/>
          </p:nvPr>
        </p:nvSpPr>
        <p:spPr>
          <a:xfrm>
            <a:off x="838200" y="1407608"/>
            <a:ext cx="10515600" cy="5032376"/>
          </a:xfrm>
          <a:solidFill>
            <a:schemeClr val="tx1"/>
          </a:solidFill>
        </p:spPr>
        <p:txBody>
          <a:bodyPr>
            <a:noAutofit/>
          </a:bodyPr>
          <a:lstStyle/>
          <a:p>
            <a:pPr marL="60958" indent="0">
              <a:lnSpc>
                <a:spcPct val="120000"/>
              </a:lnSpc>
              <a:spcBef>
                <a:spcPts val="0"/>
              </a:spcBef>
              <a:buNone/>
            </a:pPr>
            <a:r>
              <a:rPr lang="en-US" sz="1867" dirty="0" err="1">
                <a:solidFill>
                  <a:schemeClr val="bg1"/>
                </a:solidFill>
                <a:latin typeface="Consolas"/>
                <a:cs typeface="Consolas"/>
              </a:rPr>
              <a:t>ddns</a:t>
            </a:r>
            <a:r>
              <a:rPr lang="en-US" sz="1867" dirty="0">
                <a:solidFill>
                  <a:schemeClr val="bg1"/>
                </a:solidFill>
                <a:latin typeface="Consolas"/>
                <a:cs typeface="Consolas"/>
              </a:rPr>
              <a:t>-update-style none;</a:t>
            </a:r>
          </a:p>
          <a:p>
            <a:pPr marL="60958" indent="0">
              <a:lnSpc>
                <a:spcPct val="120000"/>
              </a:lnSpc>
              <a:spcBef>
                <a:spcPts val="0"/>
              </a:spcBef>
              <a:buNone/>
            </a:pPr>
            <a:r>
              <a:rPr lang="en-US" sz="1867" dirty="0">
                <a:solidFill>
                  <a:schemeClr val="bg1"/>
                </a:solidFill>
                <a:latin typeface="Consolas"/>
                <a:cs typeface="Consolas"/>
              </a:rPr>
              <a:t>default-lease-time 4320;</a:t>
            </a:r>
          </a:p>
          <a:p>
            <a:pPr marL="60958" indent="0">
              <a:lnSpc>
                <a:spcPct val="120000"/>
              </a:lnSpc>
              <a:spcBef>
                <a:spcPts val="0"/>
              </a:spcBef>
              <a:buNone/>
            </a:pPr>
            <a:r>
              <a:rPr lang="en-US" sz="1867" dirty="0">
                <a:solidFill>
                  <a:schemeClr val="bg1"/>
                </a:solidFill>
                <a:latin typeface="Consolas"/>
                <a:cs typeface="Consolas"/>
              </a:rPr>
              <a:t>max-lease-time 8640;</a:t>
            </a:r>
          </a:p>
          <a:p>
            <a:pPr marL="60958" indent="0">
              <a:lnSpc>
                <a:spcPct val="120000"/>
              </a:lnSpc>
              <a:spcBef>
                <a:spcPts val="0"/>
              </a:spcBef>
              <a:buNone/>
            </a:pPr>
            <a:r>
              <a:rPr lang="en-US" sz="1867" dirty="0">
                <a:solidFill>
                  <a:schemeClr val="bg1"/>
                </a:solidFill>
                <a:latin typeface="Consolas"/>
                <a:cs typeface="Consolas"/>
              </a:rPr>
              <a:t>authoritative;</a:t>
            </a:r>
          </a:p>
          <a:p>
            <a:pPr marL="60958" indent="0">
              <a:lnSpc>
                <a:spcPct val="120000"/>
              </a:lnSpc>
              <a:spcBef>
                <a:spcPts val="0"/>
              </a:spcBef>
              <a:buNone/>
            </a:pPr>
            <a:endParaRPr lang="en-US" sz="1867" dirty="0">
              <a:solidFill>
                <a:schemeClr val="bg1"/>
              </a:solidFill>
              <a:latin typeface="Consolas"/>
              <a:cs typeface="Consolas"/>
            </a:endParaRPr>
          </a:p>
          <a:p>
            <a:pPr marL="60958" indent="0">
              <a:lnSpc>
                <a:spcPct val="120000"/>
              </a:lnSpc>
              <a:spcBef>
                <a:spcPts val="0"/>
              </a:spcBef>
              <a:buNone/>
            </a:pPr>
            <a:r>
              <a:rPr lang="en-US" sz="1867" dirty="0">
                <a:solidFill>
                  <a:schemeClr val="accent6"/>
                </a:solidFill>
                <a:latin typeface="Consolas"/>
                <a:cs typeface="Consolas"/>
              </a:rPr>
              <a:t>option cumulus-provision-</a:t>
            </a:r>
            <a:r>
              <a:rPr lang="en-US" sz="1867" dirty="0" err="1">
                <a:solidFill>
                  <a:schemeClr val="accent6"/>
                </a:solidFill>
                <a:latin typeface="Consolas"/>
                <a:cs typeface="Consolas"/>
              </a:rPr>
              <a:t>url</a:t>
            </a:r>
            <a:r>
              <a:rPr lang="en-US" sz="1867" dirty="0">
                <a:solidFill>
                  <a:schemeClr val="accent6"/>
                </a:solidFill>
                <a:latin typeface="Consolas"/>
                <a:cs typeface="Consolas"/>
              </a:rPr>
              <a:t> code 239 = text;</a:t>
            </a:r>
          </a:p>
          <a:p>
            <a:pPr marL="60958" indent="0">
              <a:lnSpc>
                <a:spcPct val="120000"/>
              </a:lnSpc>
              <a:spcBef>
                <a:spcPts val="0"/>
              </a:spcBef>
              <a:buNone/>
            </a:pPr>
            <a:endParaRPr lang="en-US" sz="1867" dirty="0">
              <a:solidFill>
                <a:schemeClr val="bg1"/>
              </a:solidFill>
              <a:latin typeface="Consolas"/>
              <a:cs typeface="Consolas"/>
            </a:endParaRPr>
          </a:p>
          <a:p>
            <a:pPr marL="60958" indent="0">
              <a:lnSpc>
                <a:spcPct val="120000"/>
              </a:lnSpc>
              <a:spcBef>
                <a:spcPts val="0"/>
              </a:spcBef>
              <a:buNone/>
            </a:pPr>
            <a:r>
              <a:rPr lang="en-US" sz="1867" dirty="0">
                <a:solidFill>
                  <a:schemeClr val="bg1"/>
                </a:solidFill>
                <a:latin typeface="Consolas"/>
                <a:cs typeface="Consolas"/>
              </a:rPr>
              <a:t>subnet 192.168.0.0 </a:t>
            </a:r>
            <a:r>
              <a:rPr lang="en-US" sz="1867" dirty="0" err="1">
                <a:solidFill>
                  <a:schemeClr val="bg1"/>
                </a:solidFill>
                <a:latin typeface="Consolas"/>
                <a:cs typeface="Consolas"/>
              </a:rPr>
              <a:t>netmask</a:t>
            </a:r>
            <a:r>
              <a:rPr lang="en-US" sz="1867" dirty="0">
                <a:solidFill>
                  <a:schemeClr val="bg1"/>
                </a:solidFill>
                <a:latin typeface="Consolas"/>
                <a:cs typeface="Consolas"/>
              </a:rPr>
              <a:t> 255.255.255.0 {</a:t>
            </a:r>
          </a:p>
          <a:p>
            <a:pPr marL="60958" indent="0">
              <a:lnSpc>
                <a:spcPct val="120000"/>
              </a:lnSpc>
              <a:spcBef>
                <a:spcPts val="0"/>
              </a:spcBef>
              <a:buNone/>
            </a:pPr>
            <a:r>
              <a:rPr lang="en-US" sz="1867" dirty="0">
                <a:solidFill>
                  <a:schemeClr val="bg1"/>
                </a:solidFill>
                <a:latin typeface="Consolas"/>
                <a:cs typeface="Consolas"/>
              </a:rPr>
              <a:t> range 192.168.0.100 192.168.0.200;</a:t>
            </a:r>
          </a:p>
          <a:p>
            <a:pPr marL="60958" indent="0">
              <a:lnSpc>
                <a:spcPct val="120000"/>
              </a:lnSpc>
              <a:spcBef>
                <a:spcPts val="0"/>
              </a:spcBef>
              <a:buNone/>
            </a:pPr>
            <a:r>
              <a:rPr lang="en-US" sz="1867" dirty="0">
                <a:solidFill>
                  <a:schemeClr val="bg1"/>
                </a:solidFill>
                <a:latin typeface="Consolas"/>
                <a:cs typeface="Consolas"/>
              </a:rPr>
              <a:t> option routers 192.168.0.1;</a:t>
            </a:r>
          </a:p>
          <a:p>
            <a:pPr marL="60958" indent="0">
              <a:lnSpc>
                <a:spcPct val="120000"/>
              </a:lnSpc>
              <a:spcBef>
                <a:spcPts val="0"/>
              </a:spcBef>
              <a:buNone/>
            </a:pPr>
            <a:r>
              <a:rPr lang="en-US" sz="1867" dirty="0">
                <a:solidFill>
                  <a:schemeClr val="bg1"/>
                </a:solidFill>
                <a:latin typeface="Consolas"/>
                <a:cs typeface="Consolas"/>
              </a:rPr>
              <a:t> option domain-name-servers 192.168.0.1;</a:t>
            </a:r>
          </a:p>
          <a:p>
            <a:pPr marL="60958" indent="0">
              <a:lnSpc>
                <a:spcPct val="120000"/>
              </a:lnSpc>
              <a:spcBef>
                <a:spcPts val="0"/>
              </a:spcBef>
              <a:buNone/>
            </a:pPr>
            <a:r>
              <a:rPr lang="en-US" sz="1867" dirty="0">
                <a:solidFill>
                  <a:schemeClr val="bg1"/>
                </a:solidFill>
                <a:latin typeface="Consolas"/>
                <a:cs typeface="Consolas"/>
              </a:rPr>
              <a:t> option domain-name "</a:t>
            </a:r>
            <a:r>
              <a:rPr lang="en-US" sz="1867" dirty="0" err="1">
                <a:solidFill>
                  <a:schemeClr val="bg1"/>
                </a:solidFill>
                <a:latin typeface="Consolas"/>
                <a:cs typeface="Consolas"/>
              </a:rPr>
              <a:t>lab.mycompany.com</a:t>
            </a:r>
            <a:r>
              <a:rPr lang="en-US" sz="1867" dirty="0">
                <a:solidFill>
                  <a:schemeClr val="bg1"/>
                </a:solidFill>
                <a:latin typeface="Consolas"/>
                <a:cs typeface="Consolas"/>
              </a:rPr>
              <a:t>";</a:t>
            </a:r>
          </a:p>
          <a:p>
            <a:pPr marL="60958" indent="0">
              <a:lnSpc>
                <a:spcPct val="120000"/>
              </a:lnSpc>
              <a:spcBef>
                <a:spcPts val="0"/>
              </a:spcBef>
              <a:buNone/>
            </a:pPr>
            <a:r>
              <a:rPr lang="en-US" sz="1867" dirty="0">
                <a:solidFill>
                  <a:schemeClr val="bg1"/>
                </a:solidFill>
                <a:latin typeface="Consolas"/>
                <a:cs typeface="Consolas"/>
              </a:rPr>
              <a:t> </a:t>
            </a:r>
            <a:r>
              <a:rPr lang="en-US" sz="1867" dirty="0">
                <a:solidFill>
                  <a:schemeClr val="accent6"/>
                </a:solidFill>
                <a:latin typeface="Consolas"/>
                <a:cs typeface="Consolas"/>
              </a:rPr>
              <a:t>option cumulus-provision-</a:t>
            </a:r>
            <a:r>
              <a:rPr lang="en-US" sz="1867" dirty="0" err="1">
                <a:solidFill>
                  <a:schemeClr val="accent6"/>
                </a:solidFill>
                <a:latin typeface="Consolas"/>
                <a:cs typeface="Consolas"/>
              </a:rPr>
              <a:t>url</a:t>
            </a:r>
            <a:r>
              <a:rPr lang="en-US" sz="1867" dirty="0">
                <a:solidFill>
                  <a:schemeClr val="accent6"/>
                </a:solidFill>
                <a:latin typeface="Consolas"/>
                <a:cs typeface="Consolas"/>
              </a:rPr>
              <a:t> "http://192.168.0.1/</a:t>
            </a:r>
            <a:r>
              <a:rPr lang="en-US" sz="1867" dirty="0" err="1">
                <a:solidFill>
                  <a:schemeClr val="accent6"/>
                </a:solidFill>
                <a:latin typeface="Consolas"/>
                <a:cs typeface="Consolas"/>
              </a:rPr>
              <a:t>provision.sh</a:t>
            </a:r>
            <a:r>
              <a:rPr lang="en-US" sz="1867" dirty="0">
                <a:solidFill>
                  <a:schemeClr val="accent6"/>
                </a:solidFill>
                <a:latin typeface="Consolas"/>
                <a:cs typeface="Consolas"/>
              </a:rPr>
              <a:t>";</a:t>
            </a:r>
          </a:p>
          <a:p>
            <a:pPr marL="60958" indent="0">
              <a:lnSpc>
                <a:spcPct val="120000"/>
              </a:lnSpc>
              <a:spcBef>
                <a:spcPts val="0"/>
              </a:spcBef>
              <a:buNone/>
            </a:pPr>
            <a:r>
              <a:rPr lang="en-US" sz="1867" dirty="0">
                <a:solidFill>
                  <a:schemeClr val="bg1"/>
                </a:solidFill>
                <a:latin typeface="Consolas"/>
                <a:cs typeface="Consolas"/>
              </a:rPr>
              <a:t>}</a:t>
            </a:r>
          </a:p>
          <a:p>
            <a:pPr>
              <a:lnSpc>
                <a:spcPct val="120000"/>
              </a:lnSpc>
              <a:spcBef>
                <a:spcPts val="0"/>
              </a:spcBef>
            </a:pPr>
            <a:endParaRPr lang="en-US" sz="1867" dirty="0">
              <a:latin typeface="Consolas"/>
              <a:cs typeface="Consolas"/>
            </a:endParaRPr>
          </a:p>
        </p:txBody>
      </p:sp>
    </p:spTree>
    <p:extLst>
      <p:ext uri="{BB962C8B-B14F-4D97-AF65-F5344CB8AC3E}">
        <p14:creationId xmlns:p14="http://schemas.microsoft.com/office/powerpoint/2010/main" val="1222393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325563"/>
          </a:xfrm>
        </p:spPr>
        <p:txBody>
          <a:bodyPr/>
          <a:lstStyle/>
          <a:p>
            <a:r>
              <a:rPr lang="en-US" dirty="0" smtClean="0"/>
              <a:t>ZTP Scripts can be Powerful and/or Simple</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22</a:t>
            </a:fld>
            <a:endParaRPr lang="en-US"/>
          </a:p>
        </p:txBody>
      </p:sp>
      <p:sp>
        <p:nvSpPr>
          <p:cNvPr id="6" name="Rectangle 5"/>
          <p:cNvSpPr/>
          <p:nvPr/>
        </p:nvSpPr>
        <p:spPr>
          <a:xfrm>
            <a:off x="536574" y="1112361"/>
            <a:ext cx="10723901" cy="3693319"/>
          </a:xfrm>
          <a:prstGeom prst="rect">
            <a:avLst/>
          </a:prstGeom>
          <a:solidFill>
            <a:schemeClr val="tx1"/>
          </a:solidFill>
        </p:spPr>
        <p:txBody>
          <a:bodyPr wrap="square">
            <a:spAutoFit/>
          </a:bodyPr>
          <a:lstStyle/>
          <a:p>
            <a:pPr lvl="0">
              <a:buClr>
                <a:schemeClr val="dk1"/>
              </a:buClr>
              <a:buSzPct val="91666"/>
            </a:pPr>
            <a:r>
              <a:rPr lang="en" dirty="0">
                <a:solidFill>
                  <a:schemeClr val="bg1"/>
                </a:solidFill>
                <a:latin typeface="Consolas"/>
                <a:ea typeface="Anonymous Pro"/>
                <a:cs typeface="Consolas"/>
                <a:sym typeface="Anonymous Pro"/>
              </a:rPr>
              <a:t>#!/bin/bash</a:t>
            </a:r>
          </a:p>
          <a:p>
            <a:pPr lvl="0">
              <a:buClr>
                <a:schemeClr val="dk1"/>
              </a:buClr>
              <a:buSzPct val="91666"/>
            </a:pPr>
            <a:endParaRPr lang="en" dirty="0">
              <a:solidFill>
                <a:schemeClr val="bg1"/>
              </a:solidFill>
              <a:latin typeface="Consolas"/>
              <a:ea typeface="Anonymous Pro"/>
              <a:cs typeface="Consolas"/>
              <a:sym typeface="Anonymous Pro"/>
            </a:endParaRPr>
          </a:p>
          <a:p>
            <a:pPr lvl="0">
              <a:buClr>
                <a:schemeClr val="dk1"/>
              </a:buClr>
              <a:buSzPct val="91666"/>
            </a:pPr>
            <a:r>
              <a:rPr lang="en" dirty="0">
                <a:solidFill>
                  <a:schemeClr val="bg1"/>
                </a:solidFill>
                <a:latin typeface="Consolas"/>
                <a:ea typeface="Anonymous Pro"/>
                <a:cs typeface="Consolas"/>
                <a:sym typeface="Anonymous Pro"/>
              </a:rPr>
              <a:t># Upgrade and install Puppet</a:t>
            </a:r>
          </a:p>
          <a:p>
            <a:pPr lvl="0">
              <a:buClr>
                <a:schemeClr val="dk1"/>
              </a:buClr>
              <a:buSzPct val="91666"/>
            </a:pPr>
            <a:r>
              <a:rPr lang="en" dirty="0">
                <a:solidFill>
                  <a:schemeClr val="bg1"/>
                </a:solidFill>
                <a:latin typeface="Consolas"/>
                <a:ea typeface="Anonymous Pro"/>
                <a:cs typeface="Consolas"/>
                <a:sym typeface="Anonymous Pro"/>
              </a:rPr>
              <a:t>apt-get update –y</a:t>
            </a:r>
            <a:endParaRPr lang="en-US" dirty="0">
              <a:solidFill>
                <a:schemeClr val="bg1"/>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apt-get upgrade –y</a:t>
            </a:r>
          </a:p>
          <a:p>
            <a:pPr lvl="0">
              <a:buClr>
                <a:schemeClr val="dk1"/>
              </a:buClr>
              <a:buSzPct val="91666"/>
            </a:pPr>
            <a:r>
              <a:rPr lang="en-US" dirty="0">
                <a:solidFill>
                  <a:schemeClr val="accent6"/>
                </a:solidFill>
                <a:latin typeface="Consolas"/>
                <a:ea typeface="Anonymous Pro"/>
                <a:cs typeface="Consolas"/>
                <a:sym typeface="Anonymous Pro"/>
              </a:rPr>
              <a:t>apt-get install puppet –y</a:t>
            </a:r>
          </a:p>
          <a:p>
            <a:pPr lvl="0">
              <a:buClr>
                <a:schemeClr val="dk1"/>
              </a:buClr>
              <a:buSzPct val="91666"/>
            </a:pPr>
            <a:endParaRPr lang="en-US" dirty="0">
              <a:solidFill>
                <a:schemeClr val="accent6"/>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echo "Configuring puppet" | wall –n</a:t>
            </a:r>
          </a:p>
          <a:p>
            <a:pPr lvl="0">
              <a:buClr>
                <a:schemeClr val="dk1"/>
              </a:buClr>
              <a:buSzPct val="91666"/>
            </a:pPr>
            <a:r>
              <a:rPr lang="en-US" dirty="0" err="1">
                <a:solidFill>
                  <a:schemeClr val="bg1"/>
                </a:solidFill>
                <a:latin typeface="Consolas"/>
                <a:ea typeface="Anonymous Pro"/>
                <a:cs typeface="Consolas"/>
                <a:sym typeface="Anonymous Pro"/>
              </a:rPr>
              <a:t>sed</a:t>
            </a:r>
            <a:r>
              <a:rPr lang="en-US" dirty="0">
                <a:solidFill>
                  <a:schemeClr val="bg1"/>
                </a:solidFill>
                <a:latin typeface="Consolas"/>
                <a:ea typeface="Anonymous Pro"/>
                <a:cs typeface="Consolas"/>
                <a:sym typeface="Anonymous Pro"/>
              </a:rPr>
              <a:t> -</a:t>
            </a:r>
            <a:r>
              <a:rPr lang="en-US" dirty="0" err="1">
                <a:solidFill>
                  <a:schemeClr val="bg1"/>
                </a:solidFill>
                <a:latin typeface="Consolas"/>
                <a:ea typeface="Anonymous Pro"/>
                <a:cs typeface="Consolas"/>
                <a:sym typeface="Anonymous Pro"/>
              </a:rPr>
              <a:t>i</a:t>
            </a:r>
            <a:r>
              <a:rPr lang="en-US" dirty="0">
                <a:solidFill>
                  <a:schemeClr val="bg1"/>
                </a:solidFill>
                <a:latin typeface="Consolas"/>
                <a:ea typeface="Anonymous Pro"/>
                <a:cs typeface="Consolas"/>
                <a:sym typeface="Anonymous Pro"/>
              </a:rPr>
              <a:t> /</a:t>
            </a:r>
            <a:r>
              <a:rPr lang="en-US" dirty="0" err="1">
                <a:solidFill>
                  <a:schemeClr val="bg1"/>
                </a:solidFill>
                <a:latin typeface="Consolas"/>
                <a:ea typeface="Anonymous Pro"/>
                <a:cs typeface="Consolas"/>
                <a:sym typeface="Anonymous Pro"/>
              </a:rPr>
              <a:t>etc</a:t>
            </a:r>
            <a:r>
              <a:rPr lang="en-US" dirty="0">
                <a:solidFill>
                  <a:schemeClr val="bg1"/>
                </a:solidFill>
                <a:latin typeface="Consolas"/>
                <a:ea typeface="Anonymous Pro"/>
                <a:cs typeface="Consolas"/>
                <a:sym typeface="Anonymous Pro"/>
              </a:rPr>
              <a:t>/default/puppet -e 's/START=no/START=yes/’</a:t>
            </a:r>
          </a:p>
          <a:p>
            <a:pPr lvl="0">
              <a:buClr>
                <a:schemeClr val="dk1"/>
              </a:buClr>
              <a:buSzPct val="91666"/>
            </a:pPr>
            <a:r>
              <a:rPr lang="en-US" dirty="0">
                <a:solidFill>
                  <a:schemeClr val="bg1"/>
                </a:solidFill>
                <a:latin typeface="Consolas"/>
                <a:ea typeface="Anonymous Pro"/>
                <a:cs typeface="Consolas"/>
                <a:sym typeface="Anonymous Pro"/>
              </a:rPr>
              <a:t>service puppet restart</a:t>
            </a:r>
          </a:p>
          <a:p>
            <a:pPr lvl="0">
              <a:buClr>
                <a:schemeClr val="dk1"/>
              </a:buClr>
              <a:buSzPct val="91666"/>
            </a:pPr>
            <a:r>
              <a:rPr lang="en-US" dirty="0">
                <a:solidFill>
                  <a:schemeClr val="bg1"/>
                </a:solidFill>
                <a:latin typeface="Consolas"/>
                <a:ea typeface="Anonymous Pro"/>
                <a:cs typeface="Consolas"/>
                <a:sym typeface="Anonymous Pro"/>
              </a:rPr>
              <a:t># CUMULUS-AUTOPROVISIONING</a:t>
            </a:r>
          </a:p>
          <a:p>
            <a:pPr lvl="0">
              <a:buClr>
                <a:schemeClr val="dk1"/>
              </a:buClr>
              <a:buSzPct val="91666"/>
            </a:pPr>
            <a:r>
              <a:rPr lang="en-US" dirty="0">
                <a:solidFill>
                  <a:schemeClr val="bg1"/>
                </a:solidFill>
                <a:latin typeface="Consolas"/>
                <a:ea typeface="Anonymous Pro"/>
                <a:cs typeface="Consolas"/>
                <a:sym typeface="Anonymous Pro"/>
              </a:rPr>
              <a:t>exit 0</a:t>
            </a:r>
          </a:p>
          <a:p>
            <a:pPr lvl="0">
              <a:buClr>
                <a:schemeClr val="dk1"/>
              </a:buClr>
              <a:buSzPct val="91666"/>
            </a:pPr>
            <a:endParaRPr lang="en" dirty="0">
              <a:solidFill>
                <a:schemeClr val="bg1"/>
              </a:solidFill>
              <a:latin typeface="Consolas"/>
              <a:ea typeface="Anonymous Pro"/>
              <a:cs typeface="Consolas"/>
              <a:sym typeface="Anonymous Pro"/>
            </a:endParaRPr>
          </a:p>
        </p:txBody>
      </p:sp>
      <p:sp>
        <p:nvSpPr>
          <p:cNvPr id="7" name="TextBox 6"/>
          <p:cNvSpPr txBox="1"/>
          <p:nvPr/>
        </p:nvSpPr>
        <p:spPr>
          <a:xfrm>
            <a:off x="918313" y="4964473"/>
            <a:ext cx="9960421"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solidFill>
                  <a:prstClr val="white"/>
                </a:solidFill>
                <a:latin typeface="Consolas"/>
                <a:ea typeface="Consolas"/>
                <a:cs typeface="Consolas"/>
              </a:rPr>
              <a:t>#!/</a:t>
            </a:r>
            <a:r>
              <a:rPr lang="en-US" smtClean="0">
                <a:solidFill>
                  <a:prstClr val="white"/>
                </a:solidFill>
                <a:latin typeface="Consolas"/>
                <a:ea typeface="Consolas"/>
                <a:cs typeface="Consolas"/>
              </a:rPr>
              <a:t>bin/bash</a:t>
            </a:r>
            <a:endParaRPr lang="en-US" dirty="0">
              <a:solidFill>
                <a:prstClr val="white"/>
              </a:solidFill>
              <a:latin typeface="Consolas"/>
              <a:cs typeface="Consolas"/>
            </a:endParaRPr>
          </a:p>
          <a:p>
            <a:endParaRPr lang="en-US" dirty="0">
              <a:solidFill>
                <a:prstClr val="white"/>
              </a:solidFill>
              <a:latin typeface="Consolas"/>
              <a:cs typeface="Consolas"/>
            </a:endParaRPr>
          </a:p>
          <a:p>
            <a:r>
              <a:rPr lang="en-US" dirty="0" err="1">
                <a:solidFill>
                  <a:prstClr val="white"/>
                </a:solidFill>
                <a:latin typeface="Consolas"/>
                <a:cs typeface="Consolas"/>
              </a:rPr>
              <a:t>mkdir</a:t>
            </a:r>
            <a:r>
              <a:rPr lang="en-US" dirty="0">
                <a:solidFill>
                  <a:prstClr val="white"/>
                </a:solidFill>
                <a:latin typeface="Consolas"/>
                <a:cs typeface="Consolas"/>
              </a:rPr>
              <a:t> -p /root/.</a:t>
            </a:r>
            <a:r>
              <a:rPr lang="en-US" dirty="0" err="1">
                <a:solidFill>
                  <a:prstClr val="white"/>
                </a:solidFill>
                <a:latin typeface="Consolas"/>
                <a:cs typeface="Consolas"/>
              </a:rPr>
              <a:t>ssh</a:t>
            </a:r>
            <a:endParaRPr lang="en-US" dirty="0">
              <a:solidFill>
                <a:prstClr val="white"/>
              </a:solidFill>
              <a:latin typeface="Consolas"/>
              <a:cs typeface="Consolas"/>
            </a:endParaRPr>
          </a:p>
          <a:p>
            <a:r>
              <a:rPr lang="en-US" dirty="0">
                <a:solidFill>
                  <a:prstClr val="white"/>
                </a:solidFill>
                <a:latin typeface="Consolas"/>
                <a:cs typeface="Consolas"/>
              </a:rPr>
              <a:t>/</a:t>
            </a:r>
            <a:r>
              <a:rPr lang="en-US" dirty="0" err="1">
                <a:solidFill>
                  <a:prstClr val="white"/>
                </a:solidFill>
                <a:latin typeface="Consolas"/>
                <a:cs typeface="Consolas"/>
              </a:rPr>
              <a:t>usr</a:t>
            </a:r>
            <a:r>
              <a:rPr lang="en-US" dirty="0">
                <a:solidFill>
                  <a:prstClr val="white"/>
                </a:solidFill>
                <a:latin typeface="Consolas"/>
                <a:cs typeface="Consolas"/>
              </a:rPr>
              <a:t>/bin/</a:t>
            </a:r>
            <a:r>
              <a:rPr lang="en-US" dirty="0" err="1">
                <a:solidFill>
                  <a:prstClr val="white"/>
                </a:solidFill>
                <a:latin typeface="Consolas"/>
                <a:cs typeface="Consolas"/>
              </a:rPr>
              <a:t>wget</a:t>
            </a:r>
            <a:r>
              <a:rPr lang="en-US" dirty="0">
                <a:solidFill>
                  <a:prstClr val="white"/>
                </a:solidFill>
                <a:latin typeface="Consolas"/>
                <a:cs typeface="Consolas"/>
              </a:rPr>
              <a:t> -O /root/.</a:t>
            </a:r>
            <a:r>
              <a:rPr lang="en-US" dirty="0" err="1">
                <a:solidFill>
                  <a:prstClr val="white"/>
                </a:solidFill>
                <a:latin typeface="Consolas"/>
                <a:cs typeface="Consolas"/>
              </a:rPr>
              <a:t>ssh</a:t>
            </a:r>
            <a:r>
              <a:rPr lang="en-US" dirty="0">
                <a:solidFill>
                  <a:prstClr val="white"/>
                </a:solidFill>
                <a:latin typeface="Consolas"/>
                <a:cs typeface="Consolas"/>
              </a:rPr>
              <a:t>/</a:t>
            </a:r>
            <a:r>
              <a:rPr lang="en-US" dirty="0" err="1">
                <a:solidFill>
                  <a:prstClr val="white"/>
                </a:solidFill>
                <a:latin typeface="Consolas"/>
                <a:cs typeface="Consolas"/>
              </a:rPr>
              <a:t>authorized_keys</a:t>
            </a:r>
            <a:r>
              <a:rPr lang="en-US" dirty="0">
                <a:solidFill>
                  <a:prstClr val="white"/>
                </a:solidFill>
                <a:latin typeface="Consolas"/>
                <a:cs typeface="Consolas"/>
              </a:rPr>
              <a:t> http://192.168.0.1/</a:t>
            </a:r>
            <a:r>
              <a:rPr lang="en-US" dirty="0" err="1">
                <a:solidFill>
                  <a:prstClr val="white"/>
                </a:solidFill>
                <a:latin typeface="Consolas"/>
                <a:cs typeface="Consolas"/>
              </a:rPr>
              <a:t>ssh.keys</a:t>
            </a:r>
            <a:endParaRPr lang="en-US" dirty="0">
              <a:solidFill>
                <a:prstClr val="white"/>
              </a:solidFill>
              <a:latin typeface="Consolas"/>
              <a:cs typeface="Consolas"/>
            </a:endParaRPr>
          </a:p>
          <a:p>
            <a:endParaRPr lang="en-US" dirty="0">
              <a:solidFill>
                <a:prstClr val="white"/>
              </a:solidFill>
              <a:latin typeface="Consolas"/>
              <a:cs typeface="Consolas"/>
            </a:endParaRPr>
          </a:p>
          <a:p>
            <a:r>
              <a:rPr lang="en-US" dirty="0">
                <a:solidFill>
                  <a:prstClr val="white"/>
                </a:solidFill>
                <a:latin typeface="Consolas"/>
                <a:cs typeface="Consolas"/>
              </a:rPr>
              <a:t>#</a:t>
            </a:r>
            <a:r>
              <a:rPr lang="en-US" dirty="0" smtClean="0">
                <a:solidFill>
                  <a:prstClr val="white"/>
                </a:solidFill>
                <a:latin typeface="Consolas"/>
                <a:cs typeface="Consolas"/>
              </a:rPr>
              <a:t>CUMULUS-AUTOPROVISIONING</a:t>
            </a:r>
            <a:endParaRPr lang="en-US" dirty="0">
              <a:solidFill>
                <a:prstClr val="white"/>
              </a:solidFill>
              <a:latin typeface="Consolas"/>
              <a:cs typeface="Consolas"/>
            </a:endParaRPr>
          </a:p>
        </p:txBody>
      </p:sp>
    </p:spTree>
    <p:extLst>
      <p:ext uri="{BB962C8B-B14F-4D97-AF65-F5344CB8AC3E}">
        <p14:creationId xmlns:p14="http://schemas.microsoft.com/office/powerpoint/2010/main" val="9694330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241" name="Picture 240"/>
          <p:cNvPicPr>
            <a:picLocks noChangeAspect="1"/>
          </p:cNvPicPr>
          <p:nvPr/>
        </p:nvPicPr>
        <p:blipFill>
          <a:blip r:embed="rId3">
            <a:duotone>
              <a:schemeClr val="accent1">
                <a:shade val="45000"/>
                <a:satMod val="135000"/>
              </a:schemeClr>
              <a:prstClr val="white"/>
            </a:duotone>
          </a:blip>
          <a:stretch>
            <a:fillRect/>
          </a:stretch>
        </p:blipFill>
        <p:spPr>
          <a:xfrm>
            <a:off x="9130559" y="2237491"/>
            <a:ext cx="296165" cy="280549"/>
          </a:xfrm>
          <a:prstGeom prst="rect">
            <a:avLst/>
          </a:prstGeom>
        </p:spPr>
      </p:pic>
      <p:sp>
        <p:nvSpPr>
          <p:cNvPr id="248" name="Rectangle 247"/>
          <p:cNvSpPr/>
          <p:nvPr/>
        </p:nvSpPr>
        <p:spPr>
          <a:xfrm>
            <a:off x="10226713" y="2482670"/>
            <a:ext cx="1121423" cy="23303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7" name="Rectangle 246"/>
          <p:cNvSpPr/>
          <p:nvPr/>
        </p:nvSpPr>
        <p:spPr>
          <a:xfrm>
            <a:off x="10599935" y="1824291"/>
            <a:ext cx="572429" cy="23303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8" name="Rectangle 237"/>
          <p:cNvSpPr/>
          <p:nvPr/>
        </p:nvSpPr>
        <p:spPr>
          <a:xfrm>
            <a:off x="9054273" y="1819737"/>
            <a:ext cx="1545504" cy="23759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0" name="Rectangle 239"/>
          <p:cNvSpPr/>
          <p:nvPr/>
        </p:nvSpPr>
        <p:spPr>
          <a:xfrm>
            <a:off x="8870615" y="2521743"/>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Infrastructure as code</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Enforcement from central location</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Easy change control</a:t>
            </a:r>
            <a:br>
              <a:rPr lang="en-US" sz="2133" dirty="0">
                <a:solidFill>
                  <a:schemeClr val="dk1"/>
                </a:solidFill>
                <a:latin typeface="Franklin Gothic Book" charset="0"/>
                <a:ea typeface="Franklin Gothic Book" charset="0"/>
                <a:cs typeface="Franklin Gothic Book" charset="0"/>
                <a:sym typeface="Source Sans Pro"/>
              </a:rPr>
            </a:br>
            <a:r>
              <a:rPr lang="en-US" sz="2133" dirty="0">
                <a:solidFill>
                  <a:schemeClr val="dk1"/>
                </a:solidFill>
                <a:latin typeface="Franklin Gothic Book" charset="0"/>
                <a:ea typeface="Franklin Gothic Book" charset="0"/>
                <a:cs typeface="Franklin Gothic Book" charset="0"/>
                <a:sym typeface="Source Sans Pro"/>
              </a:rPr>
              <a:t> </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Configuration Management</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85" name="Rectangle 184"/>
          <p:cNvSpPr/>
          <p:nvPr/>
        </p:nvSpPr>
        <p:spPr>
          <a:xfrm>
            <a:off x="2160242" y="2551463"/>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84" name="Rectangle 183"/>
          <p:cNvSpPr/>
          <p:nvPr/>
        </p:nvSpPr>
        <p:spPr>
          <a:xfrm>
            <a:off x="799818" y="2557454"/>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2" name="Rectangle 11"/>
          <p:cNvSpPr/>
          <p:nvPr/>
        </p:nvSpPr>
        <p:spPr>
          <a:xfrm>
            <a:off x="1001028" y="1863155"/>
            <a:ext cx="2069352" cy="23759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Hot Swap the Whole Switch</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With automation the whole switch can be replaced and provisioned </a:t>
            </a:r>
          </a:p>
          <a:p>
            <a:pPr marL="380990" indent="-380990">
              <a:spcBef>
                <a:spcPts val="1200"/>
              </a:spcBef>
              <a:spcAft>
                <a:spcPts val="8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High capacity, fine-grained failure domain</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a:endCxn id="194" idx="2"/>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94" idx="2"/>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94" name="Picture 19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51348" y="1917319"/>
            <a:ext cx="430883" cy="129264"/>
          </a:xfrm>
          <a:prstGeom prst="rect">
            <a:avLst/>
          </a:prstGeom>
          <a:solidFill>
            <a:schemeClr val="accent5"/>
          </a:solidFill>
        </p:spPr>
      </p:pic>
      <p:pic>
        <p:nvPicPr>
          <p:cNvPr id="195" name="Picture 1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Weeks and months now take seconds</a:t>
            </a:r>
          </a:p>
          <a:p>
            <a:pPr marL="380990" indent="-380990">
              <a:spcBef>
                <a:spcPts val="1600"/>
              </a:spcBef>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Pods of equipment can be stamped out in multiple locations</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6"/>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Rapid Provisioning</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23</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6">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7">
            <a:alphaModFix/>
          </a:blip>
          <a:stretch>
            <a:fillRect/>
          </a:stretch>
        </p:blipFill>
        <p:spPr>
          <a:xfrm>
            <a:off x="4055655" y="1048143"/>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59" idx="3"/>
            <a:endCxn id="182" idx="3"/>
          </p:cNvCxnSpPr>
          <p:nvPr/>
        </p:nvCxnSpPr>
        <p:spPr>
          <a:xfrm>
            <a:off x="4587320" y="1461606"/>
            <a:ext cx="3103405" cy="665093"/>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endCxn id="183" idx="3"/>
          </p:cNvCxnSpPr>
          <p:nvPr/>
        </p:nvCxnSpPr>
        <p:spPr>
          <a:xfrm>
            <a:off x="7690726" y="1461605"/>
            <a:ext cx="3840615" cy="661088"/>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duotone>
              <a:schemeClr val="accent1">
                <a:shade val="45000"/>
                <a:satMod val="135000"/>
              </a:schemeClr>
              <a:prstClr val="white"/>
            </a:duotone>
          </a:blip>
          <a:stretch>
            <a:fillRect/>
          </a:stretch>
        </p:blipFill>
        <p:spPr>
          <a:xfrm>
            <a:off x="1225951" y="1609688"/>
            <a:ext cx="296165" cy="280549"/>
          </a:xfrm>
          <a:prstGeom prst="rect">
            <a:avLst/>
          </a:prstGeom>
        </p:spPr>
      </p:pic>
      <p:pic>
        <p:nvPicPr>
          <p:cNvPr id="186" name="Picture 185"/>
          <p:cNvPicPr>
            <a:picLocks noChangeAspect="1"/>
          </p:cNvPicPr>
          <p:nvPr/>
        </p:nvPicPr>
        <p:blipFill>
          <a:blip r:embed="rId3">
            <a:duotone>
              <a:schemeClr val="accent1">
                <a:shade val="45000"/>
                <a:satMod val="135000"/>
              </a:schemeClr>
              <a:prstClr val="white"/>
            </a:duotone>
          </a:blip>
          <a:stretch>
            <a:fillRect/>
          </a:stretch>
        </p:blipFill>
        <p:spPr>
          <a:xfrm>
            <a:off x="1727699" y="1609688"/>
            <a:ext cx="296165" cy="280549"/>
          </a:xfrm>
          <a:prstGeom prst="rect">
            <a:avLst/>
          </a:prstGeom>
        </p:spPr>
      </p:pic>
      <p:pic>
        <p:nvPicPr>
          <p:cNvPr id="187" name="Picture 186"/>
          <p:cNvPicPr>
            <a:picLocks noChangeAspect="1"/>
          </p:cNvPicPr>
          <p:nvPr/>
        </p:nvPicPr>
        <p:blipFill>
          <a:blip r:embed="rId3">
            <a:duotone>
              <a:schemeClr val="accent1">
                <a:shade val="45000"/>
                <a:satMod val="135000"/>
              </a:schemeClr>
              <a:prstClr val="white"/>
            </a:duotone>
          </a:blip>
          <a:stretch>
            <a:fillRect/>
          </a:stretch>
        </p:blipFill>
        <p:spPr>
          <a:xfrm>
            <a:off x="2200232" y="1611086"/>
            <a:ext cx="296165" cy="280549"/>
          </a:xfrm>
          <a:prstGeom prst="rect">
            <a:avLst/>
          </a:prstGeom>
        </p:spPr>
      </p:pic>
      <p:pic>
        <p:nvPicPr>
          <p:cNvPr id="188" name="Picture 187"/>
          <p:cNvPicPr>
            <a:picLocks noChangeAspect="1"/>
          </p:cNvPicPr>
          <p:nvPr/>
        </p:nvPicPr>
        <p:blipFill>
          <a:blip r:embed="rId3">
            <a:duotone>
              <a:schemeClr val="accent1">
                <a:shade val="45000"/>
                <a:satMod val="135000"/>
              </a:schemeClr>
              <a:prstClr val="white"/>
            </a:duotone>
          </a:blip>
          <a:stretch>
            <a:fillRect/>
          </a:stretch>
        </p:blipFill>
        <p:spPr>
          <a:xfrm>
            <a:off x="2718236" y="1607750"/>
            <a:ext cx="296165" cy="280549"/>
          </a:xfrm>
          <a:prstGeom prst="rect">
            <a:avLst/>
          </a:prstGeom>
        </p:spPr>
      </p:pic>
      <p:pic>
        <p:nvPicPr>
          <p:cNvPr id="189" name="Picture 188"/>
          <p:cNvPicPr>
            <a:picLocks noChangeAspect="1"/>
          </p:cNvPicPr>
          <p:nvPr/>
        </p:nvPicPr>
        <p:blipFill>
          <a:blip r:embed="rId3">
            <a:duotone>
              <a:schemeClr val="accent1">
                <a:shade val="45000"/>
                <a:satMod val="135000"/>
              </a:schemeClr>
              <a:prstClr val="white"/>
            </a:duotone>
          </a:blip>
          <a:stretch>
            <a:fillRect/>
          </a:stretch>
        </p:blipFill>
        <p:spPr>
          <a:xfrm>
            <a:off x="1059762" y="2273202"/>
            <a:ext cx="296165" cy="280549"/>
          </a:xfrm>
          <a:prstGeom prst="rect">
            <a:avLst/>
          </a:prstGeom>
        </p:spPr>
      </p:pic>
      <p:pic>
        <p:nvPicPr>
          <p:cNvPr id="190" name="Picture 189"/>
          <p:cNvPicPr>
            <a:picLocks noChangeAspect="1"/>
          </p:cNvPicPr>
          <p:nvPr/>
        </p:nvPicPr>
        <p:blipFill>
          <a:blip r:embed="rId3">
            <a:duotone>
              <a:schemeClr val="accent1">
                <a:shade val="45000"/>
                <a:satMod val="135000"/>
              </a:schemeClr>
              <a:prstClr val="white"/>
            </a:duotone>
          </a:blip>
          <a:stretch>
            <a:fillRect/>
          </a:stretch>
        </p:blipFill>
        <p:spPr>
          <a:xfrm>
            <a:off x="1555074" y="2275490"/>
            <a:ext cx="296165" cy="280549"/>
          </a:xfrm>
          <a:prstGeom prst="rect">
            <a:avLst/>
          </a:prstGeom>
        </p:spPr>
      </p:pic>
      <p:pic>
        <p:nvPicPr>
          <p:cNvPr id="236" name="Picture 235"/>
          <p:cNvPicPr>
            <a:picLocks noChangeAspect="1"/>
          </p:cNvPicPr>
          <p:nvPr/>
        </p:nvPicPr>
        <p:blipFill>
          <a:blip r:embed="rId3">
            <a:duotone>
              <a:schemeClr val="accent1">
                <a:shade val="45000"/>
                <a:satMod val="135000"/>
              </a:schemeClr>
              <a:prstClr val="white"/>
            </a:duotone>
          </a:blip>
          <a:stretch>
            <a:fillRect/>
          </a:stretch>
        </p:blipFill>
        <p:spPr>
          <a:xfrm>
            <a:off x="2369468" y="2278764"/>
            <a:ext cx="296165" cy="280549"/>
          </a:xfrm>
          <a:prstGeom prst="rect">
            <a:avLst/>
          </a:prstGeom>
        </p:spPr>
      </p:pic>
      <p:pic>
        <p:nvPicPr>
          <p:cNvPr id="237" name="Picture 236"/>
          <p:cNvPicPr>
            <a:picLocks noChangeAspect="1"/>
          </p:cNvPicPr>
          <p:nvPr/>
        </p:nvPicPr>
        <p:blipFill>
          <a:blip r:embed="rId3">
            <a:duotone>
              <a:schemeClr val="accent1">
                <a:shade val="45000"/>
                <a:satMod val="135000"/>
              </a:schemeClr>
              <a:prstClr val="white"/>
            </a:duotone>
          </a:blip>
          <a:stretch>
            <a:fillRect/>
          </a:stretch>
        </p:blipFill>
        <p:spPr>
          <a:xfrm>
            <a:off x="2870698" y="2273202"/>
            <a:ext cx="296165" cy="280549"/>
          </a:xfrm>
          <a:prstGeom prst="rect">
            <a:avLst/>
          </a:prstGeom>
        </p:spPr>
      </p:pic>
      <p:sp>
        <p:nvSpPr>
          <p:cNvPr id="15" name="Lightning Bolt 14"/>
          <p:cNvSpPr/>
          <p:nvPr/>
        </p:nvSpPr>
        <p:spPr>
          <a:xfrm rot="595274">
            <a:off x="5636014" y="1575001"/>
            <a:ext cx="269465" cy="328623"/>
          </a:xfrm>
          <a:prstGeom prst="lightningBol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242" name="Picture 241"/>
          <p:cNvPicPr>
            <a:picLocks noChangeAspect="1"/>
          </p:cNvPicPr>
          <p:nvPr/>
        </p:nvPicPr>
        <p:blipFill>
          <a:blip r:embed="rId3">
            <a:duotone>
              <a:schemeClr val="accent1">
                <a:shade val="45000"/>
                <a:satMod val="135000"/>
              </a:schemeClr>
              <a:prstClr val="white"/>
            </a:duotone>
          </a:blip>
          <a:stretch>
            <a:fillRect/>
          </a:stretch>
        </p:blipFill>
        <p:spPr>
          <a:xfrm>
            <a:off x="9625871" y="2239779"/>
            <a:ext cx="296165" cy="280549"/>
          </a:xfrm>
          <a:prstGeom prst="rect">
            <a:avLst/>
          </a:prstGeom>
        </p:spPr>
      </p:pic>
      <p:pic>
        <p:nvPicPr>
          <p:cNvPr id="243" name="Picture 242"/>
          <p:cNvPicPr>
            <a:picLocks noChangeAspect="1"/>
          </p:cNvPicPr>
          <p:nvPr/>
        </p:nvPicPr>
        <p:blipFill>
          <a:blip r:embed="rId3">
            <a:duotone>
              <a:schemeClr val="accent1">
                <a:shade val="45000"/>
                <a:satMod val="135000"/>
              </a:schemeClr>
              <a:prstClr val="white"/>
            </a:duotone>
          </a:blip>
          <a:stretch>
            <a:fillRect/>
          </a:stretch>
        </p:blipFill>
        <p:spPr>
          <a:xfrm>
            <a:off x="10268563" y="1582606"/>
            <a:ext cx="296165" cy="280549"/>
          </a:xfrm>
          <a:prstGeom prst="rect">
            <a:avLst/>
          </a:prstGeom>
        </p:spPr>
      </p:pic>
      <p:pic>
        <p:nvPicPr>
          <p:cNvPr id="244" name="Picture 243"/>
          <p:cNvPicPr>
            <a:picLocks noChangeAspect="1"/>
          </p:cNvPicPr>
          <p:nvPr/>
        </p:nvPicPr>
        <p:blipFill>
          <a:blip r:embed="rId3">
            <a:duotone>
              <a:schemeClr val="accent1">
                <a:shade val="45000"/>
                <a:satMod val="135000"/>
              </a:schemeClr>
              <a:prstClr val="white"/>
            </a:duotone>
          </a:blip>
          <a:stretch>
            <a:fillRect/>
          </a:stretch>
        </p:blipFill>
        <p:spPr>
          <a:xfrm>
            <a:off x="9777140" y="1582606"/>
            <a:ext cx="296165" cy="280549"/>
          </a:xfrm>
          <a:prstGeom prst="rect">
            <a:avLst/>
          </a:prstGeom>
        </p:spPr>
      </p:pic>
      <p:pic>
        <p:nvPicPr>
          <p:cNvPr id="245" name="Picture 244"/>
          <p:cNvPicPr>
            <a:picLocks noChangeAspect="1"/>
          </p:cNvPicPr>
          <p:nvPr/>
        </p:nvPicPr>
        <p:blipFill>
          <a:blip r:embed="rId3">
            <a:duotone>
              <a:schemeClr val="accent1">
                <a:shade val="45000"/>
                <a:satMod val="135000"/>
              </a:schemeClr>
              <a:prstClr val="white"/>
            </a:duotone>
          </a:blip>
          <a:stretch>
            <a:fillRect/>
          </a:stretch>
        </p:blipFill>
        <p:spPr>
          <a:xfrm>
            <a:off x="9305562" y="1576398"/>
            <a:ext cx="296165" cy="280549"/>
          </a:xfrm>
          <a:prstGeom prst="rect">
            <a:avLst/>
          </a:prstGeom>
        </p:spPr>
      </p:pic>
      <p:pic>
        <p:nvPicPr>
          <p:cNvPr id="246" name="Picture 245"/>
          <p:cNvPicPr>
            <a:picLocks noChangeAspect="1"/>
          </p:cNvPicPr>
          <p:nvPr/>
        </p:nvPicPr>
        <p:blipFill>
          <a:blip r:embed="rId3">
            <a:duotone>
              <a:schemeClr val="accent6">
                <a:shade val="45000"/>
                <a:satMod val="135000"/>
              </a:schemeClr>
              <a:prstClr val="white"/>
            </a:duotone>
          </a:blip>
          <a:stretch>
            <a:fillRect/>
          </a:stretch>
        </p:blipFill>
        <p:spPr>
          <a:xfrm>
            <a:off x="10760118" y="1573608"/>
            <a:ext cx="296165" cy="280549"/>
          </a:xfrm>
          <a:prstGeom prst="rect">
            <a:avLst/>
          </a:prstGeom>
        </p:spPr>
      </p:pic>
      <p:pic>
        <p:nvPicPr>
          <p:cNvPr id="249" name="Picture 248"/>
          <p:cNvPicPr>
            <a:picLocks noChangeAspect="1"/>
          </p:cNvPicPr>
          <p:nvPr/>
        </p:nvPicPr>
        <p:blipFill>
          <a:blip r:embed="rId3">
            <a:duotone>
              <a:schemeClr val="accent6">
                <a:shade val="45000"/>
                <a:satMod val="135000"/>
              </a:schemeClr>
              <a:prstClr val="white"/>
            </a:duotone>
          </a:blip>
          <a:stretch>
            <a:fillRect/>
          </a:stretch>
        </p:blipFill>
        <p:spPr>
          <a:xfrm>
            <a:off x="10404640" y="2236936"/>
            <a:ext cx="296165" cy="280549"/>
          </a:xfrm>
          <a:prstGeom prst="rect">
            <a:avLst/>
          </a:prstGeom>
        </p:spPr>
      </p:pic>
      <p:pic>
        <p:nvPicPr>
          <p:cNvPr id="250" name="Picture 249"/>
          <p:cNvPicPr>
            <a:picLocks noChangeAspect="1"/>
          </p:cNvPicPr>
          <p:nvPr/>
        </p:nvPicPr>
        <p:blipFill>
          <a:blip r:embed="rId3">
            <a:duotone>
              <a:schemeClr val="accent6">
                <a:shade val="45000"/>
                <a:satMod val="135000"/>
              </a:schemeClr>
              <a:prstClr val="white"/>
            </a:duotone>
          </a:blip>
          <a:stretch>
            <a:fillRect/>
          </a:stretch>
        </p:blipFill>
        <p:spPr>
          <a:xfrm>
            <a:off x="10944655" y="2231056"/>
            <a:ext cx="296165" cy="280549"/>
          </a:xfrm>
          <a:prstGeom prst="rect">
            <a:avLst/>
          </a:prstGeom>
        </p:spPr>
      </p:pic>
    </p:spTree>
    <p:extLst>
      <p:ext uri="{BB962C8B-B14F-4D97-AF65-F5344CB8AC3E}">
        <p14:creationId xmlns:p14="http://schemas.microsoft.com/office/powerpoint/2010/main" val="1469409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2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4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4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48" grpId="0" animBg="1"/>
      <p:bldP spid="247" grpId="0" animBg="1"/>
      <p:bldP spid="238" grpId="0" animBg="1"/>
      <p:bldP spid="240" grpId="0" animBg="1"/>
      <p:bldP spid="207" grpId="0" animBg="1"/>
      <p:bldP spid="206" grpId="0" animBg="1"/>
      <p:bldP spid="112" grpId="0" animBg="1"/>
      <p:bldP spid="113" grpId="0" animBg="1"/>
      <p:bldP spid="193" grpId="0" animBg="1"/>
      <p:bldP spid="182" grpId="0" animBg="1"/>
      <p:bldP spid="183"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Kick off user customization for new hires</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Revoke user permissions as they change job roles</a:t>
            </a:r>
            <a:br>
              <a:rPr lang="en-US" sz="2133" dirty="0">
                <a:solidFill>
                  <a:schemeClr val="dk1"/>
                </a:solidFill>
                <a:latin typeface="Franklin Gothic Book" charset="0"/>
                <a:ea typeface="Franklin Gothic Book" charset="0"/>
                <a:cs typeface="Franklin Gothic Book" charset="0"/>
                <a:sym typeface="Source Sans Pro"/>
              </a:rPr>
            </a:br>
            <a:r>
              <a:rPr lang="en-US" sz="2133" dirty="0">
                <a:solidFill>
                  <a:schemeClr val="dk1"/>
                </a:solidFill>
                <a:latin typeface="Franklin Gothic Book" charset="0"/>
                <a:ea typeface="Franklin Gothic Book" charset="0"/>
                <a:cs typeface="Franklin Gothic Book" charset="0"/>
                <a:sym typeface="Source Sans Pro"/>
              </a:rPr>
              <a:t> </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User Administration</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Maintenance Tasks</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Automate maintenance tasks such as log and space cleanup, patching applications, etc</a:t>
            </a:r>
          </a:p>
          <a:p>
            <a:pPr marL="380990" indent="-380990">
              <a:buClr>
                <a:schemeClr val="accent3"/>
              </a:buClr>
              <a:buSzPct val="100000"/>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Shortened change-windows and less down-time</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No need to know how to install an App on Linux</a:t>
            </a:r>
          </a:p>
          <a:p>
            <a:pPr marL="380990" indent="-380990">
              <a:spcBef>
                <a:spcPts val="1600"/>
              </a:spcBef>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Apps can be installed, configured and up and running with one command</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7"/>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Easy Application Deployment</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24</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5">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6">
            <a:alphaModFix/>
          </a:blip>
          <a:stretch>
            <a:fillRect/>
          </a:stretch>
        </p:blipFill>
        <p:spPr>
          <a:xfrm>
            <a:off x="4055655" y="1048143"/>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59" idx="3"/>
            <a:endCxn id="182" idx="3"/>
          </p:cNvCxnSpPr>
          <p:nvPr/>
        </p:nvCxnSpPr>
        <p:spPr>
          <a:xfrm>
            <a:off x="4587320" y="1461606"/>
            <a:ext cx="3103405" cy="665093"/>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159" idx="3"/>
            <a:endCxn id="183" idx="3"/>
          </p:cNvCxnSpPr>
          <p:nvPr/>
        </p:nvCxnSpPr>
        <p:spPr>
          <a:xfrm>
            <a:off x="4587321" y="1461605"/>
            <a:ext cx="6944020" cy="661088"/>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7"/>
          <a:stretch>
            <a:fillRect/>
          </a:stretch>
        </p:blipFill>
        <p:spPr>
          <a:xfrm>
            <a:off x="1141519" y="1691459"/>
            <a:ext cx="306829" cy="306829"/>
          </a:xfrm>
          <a:prstGeom prst="rect">
            <a:avLst/>
          </a:prstGeom>
        </p:spPr>
      </p:pic>
      <p:pic>
        <p:nvPicPr>
          <p:cNvPr id="122" name="Picture 121"/>
          <p:cNvPicPr>
            <a:picLocks noChangeAspect="1"/>
          </p:cNvPicPr>
          <p:nvPr/>
        </p:nvPicPr>
        <p:blipFill>
          <a:blip r:embed="rId7"/>
          <a:stretch>
            <a:fillRect/>
          </a:stretch>
        </p:blipFill>
        <p:spPr>
          <a:xfrm>
            <a:off x="1627304" y="1680950"/>
            <a:ext cx="306829" cy="306829"/>
          </a:xfrm>
          <a:prstGeom prst="rect">
            <a:avLst/>
          </a:prstGeom>
        </p:spPr>
      </p:pic>
      <p:pic>
        <p:nvPicPr>
          <p:cNvPr id="152" name="Picture 151"/>
          <p:cNvPicPr>
            <a:picLocks noChangeAspect="1"/>
          </p:cNvPicPr>
          <p:nvPr/>
        </p:nvPicPr>
        <p:blipFill>
          <a:blip r:embed="rId7"/>
          <a:stretch>
            <a:fillRect/>
          </a:stretch>
        </p:blipFill>
        <p:spPr>
          <a:xfrm>
            <a:off x="2147223" y="1684455"/>
            <a:ext cx="306829" cy="306829"/>
          </a:xfrm>
          <a:prstGeom prst="rect">
            <a:avLst/>
          </a:prstGeom>
        </p:spPr>
      </p:pic>
      <p:pic>
        <p:nvPicPr>
          <p:cNvPr id="153" name="Picture 152"/>
          <p:cNvPicPr>
            <a:picLocks noChangeAspect="1"/>
          </p:cNvPicPr>
          <p:nvPr/>
        </p:nvPicPr>
        <p:blipFill>
          <a:blip r:embed="rId7"/>
          <a:stretch>
            <a:fillRect/>
          </a:stretch>
        </p:blipFill>
        <p:spPr>
          <a:xfrm>
            <a:off x="2660194" y="1683070"/>
            <a:ext cx="306829" cy="306829"/>
          </a:xfrm>
          <a:prstGeom prst="rect">
            <a:avLst/>
          </a:prstGeom>
        </p:spPr>
      </p:pic>
      <p:pic>
        <p:nvPicPr>
          <p:cNvPr id="154" name="Picture 153"/>
          <p:cNvPicPr>
            <a:picLocks noChangeAspect="1"/>
          </p:cNvPicPr>
          <p:nvPr/>
        </p:nvPicPr>
        <p:blipFill>
          <a:blip r:embed="rId7"/>
          <a:stretch>
            <a:fillRect/>
          </a:stretch>
        </p:blipFill>
        <p:spPr>
          <a:xfrm>
            <a:off x="967052" y="2351164"/>
            <a:ext cx="306829" cy="306829"/>
          </a:xfrm>
          <a:prstGeom prst="rect">
            <a:avLst/>
          </a:prstGeom>
        </p:spPr>
      </p:pic>
      <p:pic>
        <p:nvPicPr>
          <p:cNvPr id="155" name="Picture 154"/>
          <p:cNvPicPr>
            <a:picLocks noChangeAspect="1"/>
          </p:cNvPicPr>
          <p:nvPr/>
        </p:nvPicPr>
        <p:blipFill>
          <a:blip r:embed="rId7"/>
          <a:stretch>
            <a:fillRect/>
          </a:stretch>
        </p:blipFill>
        <p:spPr>
          <a:xfrm>
            <a:off x="1473028" y="2351164"/>
            <a:ext cx="306829" cy="306829"/>
          </a:xfrm>
          <a:prstGeom prst="rect">
            <a:avLst/>
          </a:prstGeom>
        </p:spPr>
      </p:pic>
      <p:pic>
        <p:nvPicPr>
          <p:cNvPr id="157" name="Picture 156"/>
          <p:cNvPicPr>
            <a:picLocks noChangeAspect="1"/>
          </p:cNvPicPr>
          <p:nvPr/>
        </p:nvPicPr>
        <p:blipFill>
          <a:blip r:embed="rId7"/>
          <a:stretch>
            <a:fillRect/>
          </a:stretch>
        </p:blipFill>
        <p:spPr>
          <a:xfrm>
            <a:off x="2308614" y="2341536"/>
            <a:ext cx="306829" cy="306829"/>
          </a:xfrm>
          <a:prstGeom prst="rect">
            <a:avLst/>
          </a:prstGeom>
        </p:spPr>
      </p:pic>
      <p:pic>
        <p:nvPicPr>
          <p:cNvPr id="160" name="Picture 159"/>
          <p:cNvPicPr>
            <a:picLocks noChangeAspect="1"/>
          </p:cNvPicPr>
          <p:nvPr/>
        </p:nvPicPr>
        <p:blipFill>
          <a:blip r:embed="rId7"/>
          <a:stretch>
            <a:fillRect/>
          </a:stretch>
        </p:blipFill>
        <p:spPr>
          <a:xfrm>
            <a:off x="2827128" y="2339071"/>
            <a:ext cx="306829" cy="306829"/>
          </a:xfrm>
          <a:prstGeom prst="rect">
            <a:avLst/>
          </a:prstGeom>
        </p:spPr>
      </p:pic>
      <p:pic>
        <p:nvPicPr>
          <p:cNvPr id="161" name="Picture 1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3151" y="1914073"/>
            <a:ext cx="430883" cy="129264"/>
          </a:xfrm>
          <a:prstGeom prst="rect">
            <a:avLst/>
          </a:prstGeom>
        </p:spPr>
      </p:pic>
      <p:pic>
        <p:nvPicPr>
          <p:cNvPr id="3" name="Picture 2"/>
          <p:cNvPicPr>
            <a:picLocks noChangeAspect="1"/>
          </p:cNvPicPr>
          <p:nvPr/>
        </p:nvPicPr>
        <p:blipFill>
          <a:blip r:embed="rId8">
            <a:duotone>
              <a:schemeClr val="accent6">
                <a:shade val="45000"/>
                <a:satMod val="135000"/>
              </a:schemeClr>
              <a:prstClr val="white"/>
            </a:duotone>
          </a:blip>
          <a:stretch>
            <a:fillRect/>
          </a:stretch>
        </p:blipFill>
        <p:spPr>
          <a:xfrm>
            <a:off x="5241080" y="1635944"/>
            <a:ext cx="264189" cy="279616"/>
          </a:xfrm>
          <a:prstGeom prst="rect">
            <a:avLst/>
          </a:prstGeom>
          <a:noFill/>
        </p:spPr>
      </p:pic>
      <p:pic>
        <p:nvPicPr>
          <p:cNvPr id="162" name="Picture 161"/>
          <p:cNvPicPr>
            <a:picLocks noChangeAspect="1"/>
          </p:cNvPicPr>
          <p:nvPr/>
        </p:nvPicPr>
        <p:blipFill>
          <a:blip r:embed="rId8">
            <a:duotone>
              <a:schemeClr val="accent6">
                <a:shade val="45000"/>
                <a:satMod val="135000"/>
              </a:schemeClr>
              <a:prstClr val="white"/>
            </a:duotone>
          </a:blip>
          <a:stretch>
            <a:fillRect/>
          </a:stretch>
        </p:blipFill>
        <p:spPr>
          <a:xfrm>
            <a:off x="6275154" y="1638773"/>
            <a:ext cx="264189" cy="279616"/>
          </a:xfrm>
          <a:prstGeom prst="rect">
            <a:avLst/>
          </a:prstGeom>
          <a:noFill/>
        </p:spPr>
      </p:pic>
      <p:pic>
        <p:nvPicPr>
          <p:cNvPr id="163" name="Picture 162"/>
          <p:cNvPicPr>
            <a:picLocks noChangeAspect="1"/>
          </p:cNvPicPr>
          <p:nvPr/>
        </p:nvPicPr>
        <p:blipFill>
          <a:blip r:embed="rId8">
            <a:duotone>
              <a:schemeClr val="accent6">
                <a:shade val="45000"/>
                <a:satMod val="135000"/>
              </a:schemeClr>
              <a:prstClr val="white"/>
            </a:duotone>
          </a:blip>
          <a:stretch>
            <a:fillRect/>
          </a:stretch>
        </p:blipFill>
        <p:spPr>
          <a:xfrm>
            <a:off x="5773387" y="1641991"/>
            <a:ext cx="264189" cy="279616"/>
          </a:xfrm>
          <a:prstGeom prst="rect">
            <a:avLst/>
          </a:prstGeom>
          <a:noFill/>
        </p:spPr>
      </p:pic>
      <p:pic>
        <p:nvPicPr>
          <p:cNvPr id="165" name="Picture 164"/>
          <p:cNvPicPr>
            <a:picLocks noChangeAspect="1"/>
          </p:cNvPicPr>
          <p:nvPr/>
        </p:nvPicPr>
        <p:blipFill>
          <a:blip r:embed="rId8">
            <a:duotone>
              <a:schemeClr val="accent6">
                <a:shade val="45000"/>
                <a:satMod val="135000"/>
              </a:schemeClr>
              <a:prstClr val="white"/>
            </a:duotone>
          </a:blip>
          <a:stretch>
            <a:fillRect/>
          </a:stretch>
        </p:blipFill>
        <p:spPr>
          <a:xfrm>
            <a:off x="6734600" y="1645671"/>
            <a:ext cx="264189" cy="279616"/>
          </a:xfrm>
          <a:prstGeom prst="rect">
            <a:avLst/>
          </a:prstGeom>
          <a:noFill/>
        </p:spPr>
      </p:pic>
      <p:pic>
        <p:nvPicPr>
          <p:cNvPr id="166" name="Picture 165"/>
          <p:cNvPicPr>
            <a:picLocks noChangeAspect="1"/>
          </p:cNvPicPr>
          <p:nvPr/>
        </p:nvPicPr>
        <p:blipFill>
          <a:blip r:embed="rId8">
            <a:duotone>
              <a:schemeClr val="accent6">
                <a:shade val="45000"/>
                <a:satMod val="135000"/>
              </a:schemeClr>
              <a:prstClr val="white"/>
            </a:duotone>
          </a:blip>
          <a:stretch>
            <a:fillRect/>
          </a:stretch>
        </p:blipFill>
        <p:spPr>
          <a:xfrm>
            <a:off x="5064792" y="2309712"/>
            <a:ext cx="264189" cy="279616"/>
          </a:xfrm>
          <a:prstGeom prst="rect">
            <a:avLst/>
          </a:prstGeom>
          <a:noFill/>
        </p:spPr>
      </p:pic>
      <p:pic>
        <p:nvPicPr>
          <p:cNvPr id="168" name="Picture 167"/>
          <p:cNvPicPr>
            <a:picLocks noChangeAspect="1"/>
          </p:cNvPicPr>
          <p:nvPr/>
        </p:nvPicPr>
        <p:blipFill>
          <a:blip r:embed="rId8">
            <a:duotone>
              <a:schemeClr val="accent6">
                <a:shade val="45000"/>
                <a:satMod val="135000"/>
              </a:schemeClr>
              <a:prstClr val="white"/>
            </a:duotone>
          </a:blip>
          <a:stretch>
            <a:fillRect/>
          </a:stretch>
        </p:blipFill>
        <p:spPr>
          <a:xfrm>
            <a:off x="5571255" y="2315393"/>
            <a:ext cx="264189" cy="279616"/>
          </a:xfrm>
          <a:prstGeom prst="rect">
            <a:avLst/>
          </a:prstGeom>
          <a:noFill/>
        </p:spPr>
      </p:pic>
      <p:pic>
        <p:nvPicPr>
          <p:cNvPr id="169" name="Picture 168"/>
          <p:cNvPicPr>
            <a:picLocks noChangeAspect="1"/>
          </p:cNvPicPr>
          <p:nvPr/>
        </p:nvPicPr>
        <p:blipFill>
          <a:blip r:embed="rId8">
            <a:duotone>
              <a:schemeClr val="accent6">
                <a:shade val="45000"/>
                <a:satMod val="135000"/>
              </a:schemeClr>
              <a:prstClr val="white"/>
            </a:duotone>
          </a:blip>
          <a:stretch>
            <a:fillRect/>
          </a:stretch>
        </p:blipFill>
        <p:spPr>
          <a:xfrm>
            <a:off x="6411822" y="2309712"/>
            <a:ext cx="264189" cy="279616"/>
          </a:xfrm>
          <a:prstGeom prst="rect">
            <a:avLst/>
          </a:prstGeom>
          <a:noFill/>
        </p:spPr>
      </p:pic>
      <p:pic>
        <p:nvPicPr>
          <p:cNvPr id="170" name="Picture 169"/>
          <p:cNvPicPr>
            <a:picLocks noChangeAspect="1"/>
          </p:cNvPicPr>
          <p:nvPr/>
        </p:nvPicPr>
        <p:blipFill>
          <a:blip r:embed="rId8">
            <a:duotone>
              <a:schemeClr val="accent6">
                <a:shade val="45000"/>
                <a:satMod val="135000"/>
              </a:schemeClr>
              <a:prstClr val="white"/>
            </a:duotone>
          </a:blip>
          <a:stretch>
            <a:fillRect/>
          </a:stretch>
        </p:blipFill>
        <p:spPr>
          <a:xfrm>
            <a:off x="6919695" y="2319575"/>
            <a:ext cx="264189" cy="279616"/>
          </a:xfrm>
          <a:prstGeom prst="rect">
            <a:avLst/>
          </a:prstGeom>
          <a:noFill/>
        </p:spPr>
      </p:pic>
      <p:pic>
        <p:nvPicPr>
          <p:cNvPr id="4" name="Picture 3"/>
          <p:cNvPicPr>
            <a:picLocks noChangeAspect="1"/>
          </p:cNvPicPr>
          <p:nvPr/>
        </p:nvPicPr>
        <p:blipFill>
          <a:blip r:embed="rId9">
            <a:duotone>
              <a:schemeClr val="accent4">
                <a:shade val="45000"/>
                <a:satMod val="135000"/>
              </a:schemeClr>
              <a:prstClr val="white"/>
            </a:duotone>
          </a:blip>
          <a:stretch>
            <a:fillRect/>
          </a:stretch>
        </p:blipFill>
        <p:spPr>
          <a:xfrm>
            <a:off x="9021187" y="2229074"/>
            <a:ext cx="401205" cy="401205"/>
          </a:xfrm>
          <a:prstGeom prst="rect">
            <a:avLst/>
          </a:prstGeom>
        </p:spPr>
      </p:pic>
      <p:pic>
        <p:nvPicPr>
          <p:cNvPr id="171" name="Picture 170"/>
          <p:cNvPicPr>
            <a:picLocks noChangeAspect="1"/>
          </p:cNvPicPr>
          <p:nvPr/>
        </p:nvPicPr>
        <p:blipFill>
          <a:blip r:embed="rId9">
            <a:duotone>
              <a:schemeClr val="accent4">
                <a:shade val="45000"/>
                <a:satMod val="135000"/>
              </a:schemeClr>
              <a:prstClr val="white"/>
            </a:duotone>
          </a:blip>
          <a:stretch>
            <a:fillRect/>
          </a:stretch>
        </p:blipFill>
        <p:spPr>
          <a:xfrm>
            <a:off x="9501571" y="2225619"/>
            <a:ext cx="401205" cy="401205"/>
          </a:xfrm>
          <a:prstGeom prst="rect">
            <a:avLst/>
          </a:prstGeom>
        </p:spPr>
      </p:pic>
      <p:pic>
        <p:nvPicPr>
          <p:cNvPr id="173" name="Picture 172"/>
          <p:cNvPicPr>
            <a:picLocks noChangeAspect="1"/>
          </p:cNvPicPr>
          <p:nvPr/>
        </p:nvPicPr>
        <p:blipFill>
          <a:blip r:embed="rId9">
            <a:duotone>
              <a:schemeClr val="accent4">
                <a:shade val="45000"/>
                <a:satMod val="135000"/>
              </a:schemeClr>
              <a:prstClr val="white"/>
            </a:duotone>
          </a:blip>
          <a:stretch>
            <a:fillRect/>
          </a:stretch>
        </p:blipFill>
        <p:spPr>
          <a:xfrm>
            <a:off x="10360720" y="2227678"/>
            <a:ext cx="401205" cy="401205"/>
          </a:xfrm>
          <a:prstGeom prst="rect">
            <a:avLst/>
          </a:prstGeom>
        </p:spPr>
      </p:pic>
      <p:pic>
        <p:nvPicPr>
          <p:cNvPr id="174" name="Picture 173"/>
          <p:cNvPicPr>
            <a:picLocks noChangeAspect="1"/>
          </p:cNvPicPr>
          <p:nvPr/>
        </p:nvPicPr>
        <p:blipFill>
          <a:blip r:embed="rId9">
            <a:duotone>
              <a:schemeClr val="accent4">
                <a:shade val="45000"/>
                <a:satMod val="135000"/>
              </a:schemeClr>
              <a:prstClr val="white"/>
            </a:duotone>
          </a:blip>
          <a:stretch>
            <a:fillRect/>
          </a:stretch>
        </p:blipFill>
        <p:spPr>
          <a:xfrm>
            <a:off x="10867722" y="2227678"/>
            <a:ext cx="401205" cy="401205"/>
          </a:xfrm>
          <a:prstGeom prst="rect">
            <a:avLst/>
          </a:prstGeom>
        </p:spPr>
      </p:pic>
      <p:pic>
        <p:nvPicPr>
          <p:cNvPr id="175" name="Picture 174"/>
          <p:cNvPicPr>
            <a:picLocks noChangeAspect="1"/>
          </p:cNvPicPr>
          <p:nvPr/>
        </p:nvPicPr>
        <p:blipFill>
          <a:blip r:embed="rId9">
            <a:duotone>
              <a:schemeClr val="accent5">
                <a:shade val="45000"/>
                <a:satMod val="135000"/>
              </a:schemeClr>
              <a:prstClr val="white"/>
            </a:duotone>
          </a:blip>
          <a:stretch>
            <a:fillRect/>
          </a:stretch>
        </p:blipFill>
        <p:spPr>
          <a:xfrm>
            <a:off x="9218754" y="1554010"/>
            <a:ext cx="401205" cy="401205"/>
          </a:xfrm>
          <a:prstGeom prst="rect">
            <a:avLst/>
          </a:prstGeom>
        </p:spPr>
      </p:pic>
      <p:pic>
        <p:nvPicPr>
          <p:cNvPr id="176" name="Picture 175"/>
          <p:cNvPicPr>
            <a:picLocks noChangeAspect="1"/>
          </p:cNvPicPr>
          <p:nvPr/>
        </p:nvPicPr>
        <p:blipFill>
          <a:blip r:embed="rId9">
            <a:duotone>
              <a:schemeClr val="accent5">
                <a:shade val="45000"/>
                <a:satMod val="135000"/>
              </a:schemeClr>
              <a:prstClr val="white"/>
            </a:duotone>
          </a:blip>
          <a:stretch>
            <a:fillRect/>
          </a:stretch>
        </p:blipFill>
        <p:spPr>
          <a:xfrm>
            <a:off x="9697355" y="1551100"/>
            <a:ext cx="401205" cy="401205"/>
          </a:xfrm>
          <a:prstGeom prst="rect">
            <a:avLst/>
          </a:prstGeom>
        </p:spPr>
      </p:pic>
      <p:pic>
        <p:nvPicPr>
          <p:cNvPr id="202" name="Picture 201"/>
          <p:cNvPicPr>
            <a:picLocks noChangeAspect="1"/>
          </p:cNvPicPr>
          <p:nvPr/>
        </p:nvPicPr>
        <p:blipFill>
          <a:blip r:embed="rId9">
            <a:duotone>
              <a:schemeClr val="accent5">
                <a:shade val="45000"/>
                <a:satMod val="135000"/>
              </a:schemeClr>
              <a:prstClr val="white"/>
            </a:duotone>
          </a:blip>
          <a:stretch>
            <a:fillRect/>
          </a:stretch>
        </p:blipFill>
        <p:spPr>
          <a:xfrm>
            <a:off x="10197952" y="1560563"/>
            <a:ext cx="401205" cy="401205"/>
          </a:xfrm>
          <a:prstGeom prst="rect">
            <a:avLst/>
          </a:prstGeom>
        </p:spPr>
      </p:pic>
      <p:pic>
        <p:nvPicPr>
          <p:cNvPr id="203" name="Picture 202"/>
          <p:cNvPicPr>
            <a:picLocks noChangeAspect="1"/>
          </p:cNvPicPr>
          <p:nvPr/>
        </p:nvPicPr>
        <p:blipFill>
          <a:blip r:embed="rId9">
            <a:duotone>
              <a:schemeClr val="accent5">
                <a:shade val="45000"/>
                <a:satMod val="135000"/>
              </a:schemeClr>
              <a:prstClr val="white"/>
            </a:duotone>
          </a:blip>
          <a:stretch>
            <a:fillRect/>
          </a:stretch>
        </p:blipFill>
        <p:spPr>
          <a:xfrm>
            <a:off x="10692732" y="1545670"/>
            <a:ext cx="401205" cy="401205"/>
          </a:xfrm>
          <a:prstGeom prst="rect">
            <a:avLst/>
          </a:prstGeom>
        </p:spPr>
      </p:pic>
    </p:spTree>
    <p:extLst>
      <p:ext uri="{BB962C8B-B14F-4D97-AF65-F5344CB8AC3E}">
        <p14:creationId xmlns:p14="http://schemas.microsoft.com/office/powerpoint/2010/main" val="8288565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childTnLst>
                                </p:cTn>
                              </p:par>
                              <p:par>
                                <p:cTn id="79" presetID="32" presetClass="emph" presetSubtype="0" repeatCount="indefinite" fill="hold" nodeType="withEffect">
                                  <p:stCondLst>
                                    <p:cond delay="0"/>
                                  </p:stCondLst>
                                  <p:childTnLst>
                                    <p:animRot by="120000">
                                      <p:cBhvr>
                                        <p:cTn id="80" dur="100" fill="hold">
                                          <p:stCondLst>
                                            <p:cond delay="0"/>
                                          </p:stCondLst>
                                        </p:cTn>
                                        <p:tgtEl>
                                          <p:spTgt spid="3"/>
                                        </p:tgtEl>
                                        <p:attrNameLst>
                                          <p:attrName>r</p:attrName>
                                        </p:attrNameLst>
                                      </p:cBhvr>
                                    </p:animRot>
                                    <p:animRot by="-240000">
                                      <p:cBhvr>
                                        <p:cTn id="81" dur="200" fill="hold">
                                          <p:stCondLst>
                                            <p:cond delay="200"/>
                                          </p:stCondLst>
                                        </p:cTn>
                                        <p:tgtEl>
                                          <p:spTgt spid="3"/>
                                        </p:tgtEl>
                                        <p:attrNameLst>
                                          <p:attrName>r</p:attrName>
                                        </p:attrNameLst>
                                      </p:cBhvr>
                                    </p:animRot>
                                    <p:animRot by="240000">
                                      <p:cBhvr>
                                        <p:cTn id="82" dur="200" fill="hold">
                                          <p:stCondLst>
                                            <p:cond delay="400"/>
                                          </p:stCondLst>
                                        </p:cTn>
                                        <p:tgtEl>
                                          <p:spTgt spid="3"/>
                                        </p:tgtEl>
                                        <p:attrNameLst>
                                          <p:attrName>r</p:attrName>
                                        </p:attrNameLst>
                                      </p:cBhvr>
                                    </p:animRot>
                                    <p:animRot by="-240000">
                                      <p:cBhvr>
                                        <p:cTn id="83" dur="200" fill="hold">
                                          <p:stCondLst>
                                            <p:cond delay="600"/>
                                          </p:stCondLst>
                                        </p:cTn>
                                        <p:tgtEl>
                                          <p:spTgt spid="3"/>
                                        </p:tgtEl>
                                        <p:attrNameLst>
                                          <p:attrName>r</p:attrName>
                                        </p:attrNameLst>
                                      </p:cBhvr>
                                    </p:animRot>
                                    <p:animRot by="120000">
                                      <p:cBhvr>
                                        <p:cTn id="84" dur="200" fill="hold">
                                          <p:stCondLst>
                                            <p:cond delay="800"/>
                                          </p:stCondLst>
                                        </p:cTn>
                                        <p:tgtEl>
                                          <p:spTgt spid="3"/>
                                        </p:tgtEl>
                                        <p:attrNameLst>
                                          <p:attrName>r</p:attrName>
                                        </p:attrNameLst>
                                      </p:cBhvr>
                                    </p:animRot>
                                  </p:childTnLst>
                                </p:cTn>
                              </p:par>
                              <p:par>
                                <p:cTn id="85" presetID="32" presetClass="emph" presetSubtype="0" repeatCount="indefinite" fill="hold" nodeType="withEffect">
                                  <p:stCondLst>
                                    <p:cond delay="0"/>
                                  </p:stCondLst>
                                  <p:childTnLst>
                                    <p:animRot by="120000">
                                      <p:cBhvr>
                                        <p:cTn id="86" dur="100" fill="hold">
                                          <p:stCondLst>
                                            <p:cond delay="0"/>
                                          </p:stCondLst>
                                        </p:cTn>
                                        <p:tgtEl>
                                          <p:spTgt spid="163"/>
                                        </p:tgtEl>
                                        <p:attrNameLst>
                                          <p:attrName>r</p:attrName>
                                        </p:attrNameLst>
                                      </p:cBhvr>
                                    </p:animRot>
                                    <p:animRot by="-240000">
                                      <p:cBhvr>
                                        <p:cTn id="87" dur="200" fill="hold">
                                          <p:stCondLst>
                                            <p:cond delay="200"/>
                                          </p:stCondLst>
                                        </p:cTn>
                                        <p:tgtEl>
                                          <p:spTgt spid="163"/>
                                        </p:tgtEl>
                                        <p:attrNameLst>
                                          <p:attrName>r</p:attrName>
                                        </p:attrNameLst>
                                      </p:cBhvr>
                                    </p:animRot>
                                    <p:animRot by="240000">
                                      <p:cBhvr>
                                        <p:cTn id="88" dur="200" fill="hold">
                                          <p:stCondLst>
                                            <p:cond delay="400"/>
                                          </p:stCondLst>
                                        </p:cTn>
                                        <p:tgtEl>
                                          <p:spTgt spid="163"/>
                                        </p:tgtEl>
                                        <p:attrNameLst>
                                          <p:attrName>r</p:attrName>
                                        </p:attrNameLst>
                                      </p:cBhvr>
                                    </p:animRot>
                                    <p:animRot by="-240000">
                                      <p:cBhvr>
                                        <p:cTn id="89" dur="200" fill="hold">
                                          <p:stCondLst>
                                            <p:cond delay="600"/>
                                          </p:stCondLst>
                                        </p:cTn>
                                        <p:tgtEl>
                                          <p:spTgt spid="163"/>
                                        </p:tgtEl>
                                        <p:attrNameLst>
                                          <p:attrName>r</p:attrName>
                                        </p:attrNameLst>
                                      </p:cBhvr>
                                    </p:animRot>
                                    <p:animRot by="120000">
                                      <p:cBhvr>
                                        <p:cTn id="90" dur="200" fill="hold">
                                          <p:stCondLst>
                                            <p:cond delay="800"/>
                                          </p:stCondLst>
                                        </p:cTn>
                                        <p:tgtEl>
                                          <p:spTgt spid="163"/>
                                        </p:tgtEl>
                                        <p:attrNameLst>
                                          <p:attrName>r</p:attrName>
                                        </p:attrNameLst>
                                      </p:cBhvr>
                                    </p:animRot>
                                  </p:childTnLst>
                                </p:cTn>
                              </p:par>
                              <p:par>
                                <p:cTn id="91" presetID="32" presetClass="emph" presetSubtype="0" repeatCount="indefinite" fill="hold" nodeType="withEffect">
                                  <p:stCondLst>
                                    <p:cond delay="0"/>
                                  </p:stCondLst>
                                  <p:childTnLst>
                                    <p:animRot by="120000">
                                      <p:cBhvr>
                                        <p:cTn id="92" dur="100" fill="hold">
                                          <p:stCondLst>
                                            <p:cond delay="0"/>
                                          </p:stCondLst>
                                        </p:cTn>
                                        <p:tgtEl>
                                          <p:spTgt spid="162"/>
                                        </p:tgtEl>
                                        <p:attrNameLst>
                                          <p:attrName>r</p:attrName>
                                        </p:attrNameLst>
                                      </p:cBhvr>
                                    </p:animRot>
                                    <p:animRot by="-240000">
                                      <p:cBhvr>
                                        <p:cTn id="93" dur="200" fill="hold">
                                          <p:stCondLst>
                                            <p:cond delay="200"/>
                                          </p:stCondLst>
                                        </p:cTn>
                                        <p:tgtEl>
                                          <p:spTgt spid="162"/>
                                        </p:tgtEl>
                                        <p:attrNameLst>
                                          <p:attrName>r</p:attrName>
                                        </p:attrNameLst>
                                      </p:cBhvr>
                                    </p:animRot>
                                    <p:animRot by="240000">
                                      <p:cBhvr>
                                        <p:cTn id="94" dur="200" fill="hold">
                                          <p:stCondLst>
                                            <p:cond delay="400"/>
                                          </p:stCondLst>
                                        </p:cTn>
                                        <p:tgtEl>
                                          <p:spTgt spid="162"/>
                                        </p:tgtEl>
                                        <p:attrNameLst>
                                          <p:attrName>r</p:attrName>
                                        </p:attrNameLst>
                                      </p:cBhvr>
                                    </p:animRot>
                                    <p:animRot by="-240000">
                                      <p:cBhvr>
                                        <p:cTn id="95" dur="200" fill="hold">
                                          <p:stCondLst>
                                            <p:cond delay="600"/>
                                          </p:stCondLst>
                                        </p:cTn>
                                        <p:tgtEl>
                                          <p:spTgt spid="162"/>
                                        </p:tgtEl>
                                        <p:attrNameLst>
                                          <p:attrName>r</p:attrName>
                                        </p:attrNameLst>
                                      </p:cBhvr>
                                    </p:animRot>
                                    <p:animRot by="120000">
                                      <p:cBhvr>
                                        <p:cTn id="96" dur="200" fill="hold">
                                          <p:stCondLst>
                                            <p:cond delay="800"/>
                                          </p:stCondLst>
                                        </p:cTn>
                                        <p:tgtEl>
                                          <p:spTgt spid="162"/>
                                        </p:tgtEl>
                                        <p:attrNameLst>
                                          <p:attrName>r</p:attrName>
                                        </p:attrNameLst>
                                      </p:cBhvr>
                                    </p:animRot>
                                  </p:childTnLst>
                                </p:cTn>
                              </p:par>
                              <p:par>
                                <p:cTn id="97" presetID="32" presetClass="emph" presetSubtype="0" repeatCount="indefinite" fill="hold" nodeType="withEffect">
                                  <p:stCondLst>
                                    <p:cond delay="0"/>
                                  </p:stCondLst>
                                  <p:childTnLst>
                                    <p:animRot by="120000">
                                      <p:cBhvr>
                                        <p:cTn id="98" dur="100" fill="hold">
                                          <p:stCondLst>
                                            <p:cond delay="0"/>
                                          </p:stCondLst>
                                        </p:cTn>
                                        <p:tgtEl>
                                          <p:spTgt spid="165"/>
                                        </p:tgtEl>
                                        <p:attrNameLst>
                                          <p:attrName>r</p:attrName>
                                        </p:attrNameLst>
                                      </p:cBhvr>
                                    </p:animRot>
                                    <p:animRot by="-240000">
                                      <p:cBhvr>
                                        <p:cTn id="99" dur="200" fill="hold">
                                          <p:stCondLst>
                                            <p:cond delay="200"/>
                                          </p:stCondLst>
                                        </p:cTn>
                                        <p:tgtEl>
                                          <p:spTgt spid="165"/>
                                        </p:tgtEl>
                                        <p:attrNameLst>
                                          <p:attrName>r</p:attrName>
                                        </p:attrNameLst>
                                      </p:cBhvr>
                                    </p:animRot>
                                    <p:animRot by="240000">
                                      <p:cBhvr>
                                        <p:cTn id="100" dur="200" fill="hold">
                                          <p:stCondLst>
                                            <p:cond delay="400"/>
                                          </p:stCondLst>
                                        </p:cTn>
                                        <p:tgtEl>
                                          <p:spTgt spid="165"/>
                                        </p:tgtEl>
                                        <p:attrNameLst>
                                          <p:attrName>r</p:attrName>
                                        </p:attrNameLst>
                                      </p:cBhvr>
                                    </p:animRot>
                                    <p:animRot by="-240000">
                                      <p:cBhvr>
                                        <p:cTn id="101" dur="200" fill="hold">
                                          <p:stCondLst>
                                            <p:cond delay="600"/>
                                          </p:stCondLst>
                                        </p:cTn>
                                        <p:tgtEl>
                                          <p:spTgt spid="165"/>
                                        </p:tgtEl>
                                        <p:attrNameLst>
                                          <p:attrName>r</p:attrName>
                                        </p:attrNameLst>
                                      </p:cBhvr>
                                    </p:animRot>
                                    <p:animRot by="120000">
                                      <p:cBhvr>
                                        <p:cTn id="102" dur="200" fill="hold">
                                          <p:stCondLst>
                                            <p:cond delay="800"/>
                                          </p:stCondLst>
                                        </p:cTn>
                                        <p:tgtEl>
                                          <p:spTgt spid="165"/>
                                        </p:tgtEl>
                                        <p:attrNameLst>
                                          <p:attrName>r</p:attrName>
                                        </p:attrNameLst>
                                      </p:cBhvr>
                                    </p:animRot>
                                  </p:childTnLst>
                                </p:cTn>
                              </p:par>
                              <p:par>
                                <p:cTn id="103" presetID="32" presetClass="emph" presetSubtype="0" repeatCount="indefinite" fill="hold" nodeType="withEffect">
                                  <p:stCondLst>
                                    <p:cond delay="0"/>
                                  </p:stCondLst>
                                  <p:childTnLst>
                                    <p:animRot by="120000">
                                      <p:cBhvr>
                                        <p:cTn id="104" dur="100" fill="hold">
                                          <p:stCondLst>
                                            <p:cond delay="0"/>
                                          </p:stCondLst>
                                        </p:cTn>
                                        <p:tgtEl>
                                          <p:spTgt spid="166"/>
                                        </p:tgtEl>
                                        <p:attrNameLst>
                                          <p:attrName>r</p:attrName>
                                        </p:attrNameLst>
                                      </p:cBhvr>
                                    </p:animRot>
                                    <p:animRot by="-240000">
                                      <p:cBhvr>
                                        <p:cTn id="105" dur="200" fill="hold">
                                          <p:stCondLst>
                                            <p:cond delay="200"/>
                                          </p:stCondLst>
                                        </p:cTn>
                                        <p:tgtEl>
                                          <p:spTgt spid="166"/>
                                        </p:tgtEl>
                                        <p:attrNameLst>
                                          <p:attrName>r</p:attrName>
                                        </p:attrNameLst>
                                      </p:cBhvr>
                                    </p:animRot>
                                    <p:animRot by="240000">
                                      <p:cBhvr>
                                        <p:cTn id="106" dur="200" fill="hold">
                                          <p:stCondLst>
                                            <p:cond delay="400"/>
                                          </p:stCondLst>
                                        </p:cTn>
                                        <p:tgtEl>
                                          <p:spTgt spid="166"/>
                                        </p:tgtEl>
                                        <p:attrNameLst>
                                          <p:attrName>r</p:attrName>
                                        </p:attrNameLst>
                                      </p:cBhvr>
                                    </p:animRot>
                                    <p:animRot by="-240000">
                                      <p:cBhvr>
                                        <p:cTn id="107" dur="200" fill="hold">
                                          <p:stCondLst>
                                            <p:cond delay="600"/>
                                          </p:stCondLst>
                                        </p:cTn>
                                        <p:tgtEl>
                                          <p:spTgt spid="166"/>
                                        </p:tgtEl>
                                        <p:attrNameLst>
                                          <p:attrName>r</p:attrName>
                                        </p:attrNameLst>
                                      </p:cBhvr>
                                    </p:animRot>
                                    <p:animRot by="120000">
                                      <p:cBhvr>
                                        <p:cTn id="108" dur="200" fill="hold">
                                          <p:stCondLst>
                                            <p:cond delay="800"/>
                                          </p:stCondLst>
                                        </p:cTn>
                                        <p:tgtEl>
                                          <p:spTgt spid="166"/>
                                        </p:tgtEl>
                                        <p:attrNameLst>
                                          <p:attrName>r</p:attrName>
                                        </p:attrNameLst>
                                      </p:cBhvr>
                                    </p:animRot>
                                  </p:childTnLst>
                                </p:cTn>
                              </p:par>
                              <p:par>
                                <p:cTn id="109" presetID="32" presetClass="emph" presetSubtype="0" repeatCount="indefinite" fill="hold" nodeType="withEffect">
                                  <p:stCondLst>
                                    <p:cond delay="0"/>
                                  </p:stCondLst>
                                  <p:childTnLst>
                                    <p:animRot by="120000">
                                      <p:cBhvr>
                                        <p:cTn id="110" dur="100" fill="hold">
                                          <p:stCondLst>
                                            <p:cond delay="0"/>
                                          </p:stCondLst>
                                        </p:cTn>
                                        <p:tgtEl>
                                          <p:spTgt spid="168"/>
                                        </p:tgtEl>
                                        <p:attrNameLst>
                                          <p:attrName>r</p:attrName>
                                        </p:attrNameLst>
                                      </p:cBhvr>
                                    </p:animRot>
                                    <p:animRot by="-240000">
                                      <p:cBhvr>
                                        <p:cTn id="111" dur="200" fill="hold">
                                          <p:stCondLst>
                                            <p:cond delay="200"/>
                                          </p:stCondLst>
                                        </p:cTn>
                                        <p:tgtEl>
                                          <p:spTgt spid="168"/>
                                        </p:tgtEl>
                                        <p:attrNameLst>
                                          <p:attrName>r</p:attrName>
                                        </p:attrNameLst>
                                      </p:cBhvr>
                                    </p:animRot>
                                    <p:animRot by="240000">
                                      <p:cBhvr>
                                        <p:cTn id="112" dur="200" fill="hold">
                                          <p:stCondLst>
                                            <p:cond delay="400"/>
                                          </p:stCondLst>
                                        </p:cTn>
                                        <p:tgtEl>
                                          <p:spTgt spid="168"/>
                                        </p:tgtEl>
                                        <p:attrNameLst>
                                          <p:attrName>r</p:attrName>
                                        </p:attrNameLst>
                                      </p:cBhvr>
                                    </p:animRot>
                                    <p:animRot by="-240000">
                                      <p:cBhvr>
                                        <p:cTn id="113" dur="200" fill="hold">
                                          <p:stCondLst>
                                            <p:cond delay="600"/>
                                          </p:stCondLst>
                                        </p:cTn>
                                        <p:tgtEl>
                                          <p:spTgt spid="168"/>
                                        </p:tgtEl>
                                        <p:attrNameLst>
                                          <p:attrName>r</p:attrName>
                                        </p:attrNameLst>
                                      </p:cBhvr>
                                    </p:animRot>
                                    <p:animRot by="120000">
                                      <p:cBhvr>
                                        <p:cTn id="114" dur="200" fill="hold">
                                          <p:stCondLst>
                                            <p:cond delay="800"/>
                                          </p:stCondLst>
                                        </p:cTn>
                                        <p:tgtEl>
                                          <p:spTgt spid="168"/>
                                        </p:tgtEl>
                                        <p:attrNameLst>
                                          <p:attrName>r</p:attrName>
                                        </p:attrNameLst>
                                      </p:cBhvr>
                                    </p:animRot>
                                  </p:childTnLst>
                                </p:cTn>
                              </p:par>
                              <p:par>
                                <p:cTn id="115" presetID="32" presetClass="emph" presetSubtype="0" repeatCount="indefinite" fill="hold" nodeType="withEffect">
                                  <p:stCondLst>
                                    <p:cond delay="0"/>
                                  </p:stCondLst>
                                  <p:childTnLst>
                                    <p:animRot by="120000">
                                      <p:cBhvr>
                                        <p:cTn id="116" dur="100" fill="hold">
                                          <p:stCondLst>
                                            <p:cond delay="0"/>
                                          </p:stCondLst>
                                        </p:cTn>
                                        <p:tgtEl>
                                          <p:spTgt spid="169"/>
                                        </p:tgtEl>
                                        <p:attrNameLst>
                                          <p:attrName>r</p:attrName>
                                        </p:attrNameLst>
                                      </p:cBhvr>
                                    </p:animRot>
                                    <p:animRot by="-240000">
                                      <p:cBhvr>
                                        <p:cTn id="117" dur="200" fill="hold">
                                          <p:stCondLst>
                                            <p:cond delay="200"/>
                                          </p:stCondLst>
                                        </p:cTn>
                                        <p:tgtEl>
                                          <p:spTgt spid="169"/>
                                        </p:tgtEl>
                                        <p:attrNameLst>
                                          <p:attrName>r</p:attrName>
                                        </p:attrNameLst>
                                      </p:cBhvr>
                                    </p:animRot>
                                    <p:animRot by="240000">
                                      <p:cBhvr>
                                        <p:cTn id="118" dur="200" fill="hold">
                                          <p:stCondLst>
                                            <p:cond delay="400"/>
                                          </p:stCondLst>
                                        </p:cTn>
                                        <p:tgtEl>
                                          <p:spTgt spid="169"/>
                                        </p:tgtEl>
                                        <p:attrNameLst>
                                          <p:attrName>r</p:attrName>
                                        </p:attrNameLst>
                                      </p:cBhvr>
                                    </p:animRot>
                                    <p:animRot by="-240000">
                                      <p:cBhvr>
                                        <p:cTn id="119" dur="200" fill="hold">
                                          <p:stCondLst>
                                            <p:cond delay="600"/>
                                          </p:stCondLst>
                                        </p:cTn>
                                        <p:tgtEl>
                                          <p:spTgt spid="169"/>
                                        </p:tgtEl>
                                        <p:attrNameLst>
                                          <p:attrName>r</p:attrName>
                                        </p:attrNameLst>
                                      </p:cBhvr>
                                    </p:animRot>
                                    <p:animRot by="120000">
                                      <p:cBhvr>
                                        <p:cTn id="120" dur="200" fill="hold">
                                          <p:stCondLst>
                                            <p:cond delay="800"/>
                                          </p:stCondLst>
                                        </p:cTn>
                                        <p:tgtEl>
                                          <p:spTgt spid="169"/>
                                        </p:tgtEl>
                                        <p:attrNameLst>
                                          <p:attrName>r</p:attrName>
                                        </p:attrNameLst>
                                      </p:cBhvr>
                                    </p:animRot>
                                  </p:childTnLst>
                                </p:cTn>
                              </p:par>
                              <p:par>
                                <p:cTn id="121" presetID="32" presetClass="emph" presetSubtype="0" repeatCount="indefinite" fill="hold" nodeType="withEffect">
                                  <p:stCondLst>
                                    <p:cond delay="0"/>
                                  </p:stCondLst>
                                  <p:childTnLst>
                                    <p:animRot by="120000">
                                      <p:cBhvr>
                                        <p:cTn id="122" dur="100" fill="hold">
                                          <p:stCondLst>
                                            <p:cond delay="0"/>
                                          </p:stCondLst>
                                        </p:cTn>
                                        <p:tgtEl>
                                          <p:spTgt spid="170"/>
                                        </p:tgtEl>
                                        <p:attrNameLst>
                                          <p:attrName>r</p:attrName>
                                        </p:attrNameLst>
                                      </p:cBhvr>
                                    </p:animRot>
                                    <p:animRot by="-240000">
                                      <p:cBhvr>
                                        <p:cTn id="123" dur="200" fill="hold">
                                          <p:stCondLst>
                                            <p:cond delay="200"/>
                                          </p:stCondLst>
                                        </p:cTn>
                                        <p:tgtEl>
                                          <p:spTgt spid="170"/>
                                        </p:tgtEl>
                                        <p:attrNameLst>
                                          <p:attrName>r</p:attrName>
                                        </p:attrNameLst>
                                      </p:cBhvr>
                                    </p:animRot>
                                    <p:animRot by="240000">
                                      <p:cBhvr>
                                        <p:cTn id="124" dur="200" fill="hold">
                                          <p:stCondLst>
                                            <p:cond delay="400"/>
                                          </p:stCondLst>
                                        </p:cTn>
                                        <p:tgtEl>
                                          <p:spTgt spid="170"/>
                                        </p:tgtEl>
                                        <p:attrNameLst>
                                          <p:attrName>r</p:attrName>
                                        </p:attrNameLst>
                                      </p:cBhvr>
                                    </p:animRot>
                                    <p:animRot by="-240000">
                                      <p:cBhvr>
                                        <p:cTn id="125" dur="200" fill="hold">
                                          <p:stCondLst>
                                            <p:cond delay="600"/>
                                          </p:stCondLst>
                                        </p:cTn>
                                        <p:tgtEl>
                                          <p:spTgt spid="170"/>
                                        </p:tgtEl>
                                        <p:attrNameLst>
                                          <p:attrName>r</p:attrName>
                                        </p:attrNameLst>
                                      </p:cBhvr>
                                    </p:animRot>
                                    <p:animRot by="120000">
                                      <p:cBhvr>
                                        <p:cTn id="126" dur="200" fill="hold">
                                          <p:stCondLst>
                                            <p:cond delay="800"/>
                                          </p:stCondLst>
                                        </p:cTn>
                                        <p:tgtEl>
                                          <p:spTgt spid="170"/>
                                        </p:tgtEl>
                                        <p:attrNameLst>
                                          <p:attrName>r</p:attrName>
                                        </p:attrNameLst>
                                      </p:cBhvr>
                                    </p:animRo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1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1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1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1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1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1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1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2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2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2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2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2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27"/>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3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3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83"/>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7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3"/>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4"/>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5"/>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0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0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07" grpId="0" animBg="1"/>
      <p:bldP spid="206" grpId="0" animBg="1"/>
      <p:bldP spid="112" grpId="0" animBg="1"/>
      <p:bldP spid="113" grpId="0" animBg="1"/>
      <p:bldP spid="193" grpId="0" animBg="1"/>
      <p:bldP spid="182" grpId="0" animBg="1"/>
      <p:bldP spid="18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 name="Oval 4"/>
          <p:cNvSpPr/>
          <p:nvPr/>
        </p:nvSpPr>
        <p:spPr>
          <a:xfrm>
            <a:off x="6063173" y="1841333"/>
            <a:ext cx="612947" cy="276727"/>
          </a:xfrm>
          <a:prstGeom prst="ellipse">
            <a:avLst/>
          </a:prstGeom>
          <a:solidFill>
            <a:schemeClr val="tx2">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Deter threats as they happen rather than ‘when’ you notice</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Grab logging information and make it easy to see the attack vector</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Automatic Threat Response</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Hitless Upgrades</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Bring switches offline automatically without affecting the network</a:t>
            </a:r>
          </a:p>
          <a:p>
            <a:pPr marL="380990" indent="-380990">
              <a:buClr>
                <a:schemeClr val="accent3"/>
              </a:buClr>
              <a:buSzPct val="100000"/>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Check surrounding devices and check route tables to know network state</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Bad fan? High Temperature?  Don’t just know when it happens but </a:t>
            </a:r>
            <a:r>
              <a:rPr lang="en-US" sz="2133" b="1" dirty="0">
                <a:solidFill>
                  <a:schemeClr val="dk1"/>
                </a:solidFill>
                <a:latin typeface="Franklin Gothic Book" charset="0"/>
                <a:ea typeface="Franklin Gothic Book" charset="0"/>
                <a:cs typeface="Franklin Gothic Book" charset="0"/>
                <a:sym typeface="Source Sans Pro"/>
              </a:rPr>
              <a:t>automatically</a:t>
            </a:r>
            <a:r>
              <a:rPr lang="en-US" sz="2133" dirty="0">
                <a:solidFill>
                  <a:schemeClr val="dk1"/>
                </a:solidFill>
                <a:latin typeface="Franklin Gothic Book" charset="0"/>
                <a:ea typeface="Franklin Gothic Book" charset="0"/>
                <a:cs typeface="Franklin Gothic Book" charset="0"/>
                <a:sym typeface="Source Sans Pro"/>
              </a:rPr>
              <a:t> respond</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6"/>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Reactive Network Changes</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25</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5">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6">
            <a:alphaModFix/>
          </a:blip>
          <a:stretch>
            <a:fillRect/>
          </a:stretch>
        </p:blipFill>
        <p:spPr>
          <a:xfrm>
            <a:off x="4055655" y="1051869"/>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dirty="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61" name="Picture 1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3151" y="1914073"/>
            <a:ext cx="430883" cy="129264"/>
          </a:xfrm>
          <a:prstGeom prst="rect">
            <a:avLst/>
          </a:prstGeom>
        </p:spPr>
      </p:pic>
      <p:sp>
        <p:nvSpPr>
          <p:cNvPr id="184" name="Oval 183"/>
          <p:cNvSpPr/>
          <p:nvPr/>
        </p:nvSpPr>
        <p:spPr>
          <a:xfrm>
            <a:off x="1966467" y="1847305"/>
            <a:ext cx="612947" cy="276727"/>
          </a:xfrm>
          <a:prstGeom prst="ellipse">
            <a:avLst/>
          </a:prstGeom>
          <a:solidFill>
            <a:schemeClr val="tx2">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85" name="Shape 336"/>
          <p:cNvPicPr preferRelativeResize="0"/>
          <p:nvPr/>
        </p:nvPicPr>
        <p:blipFill>
          <a:blip r:embed="rId5">
            <a:alphaModFix/>
          </a:blip>
          <a:stretch>
            <a:fillRect/>
          </a:stretch>
        </p:blipFill>
        <p:spPr>
          <a:xfrm>
            <a:off x="8981196" y="1261380"/>
            <a:ext cx="430883" cy="110128"/>
          </a:xfrm>
          <a:prstGeom prst="rect">
            <a:avLst/>
          </a:prstGeom>
          <a:noFill/>
          <a:ln>
            <a:noFill/>
          </a:ln>
        </p:spPr>
      </p:pic>
      <p:pic>
        <p:nvPicPr>
          <p:cNvPr id="186" name="Shape 336"/>
          <p:cNvPicPr preferRelativeResize="0"/>
          <p:nvPr/>
        </p:nvPicPr>
        <p:blipFill>
          <a:blip r:embed="rId5">
            <a:alphaModFix/>
          </a:blip>
          <a:stretch>
            <a:fillRect/>
          </a:stretch>
        </p:blipFill>
        <p:spPr>
          <a:xfrm>
            <a:off x="10934475" y="1555924"/>
            <a:ext cx="430883" cy="110128"/>
          </a:xfrm>
          <a:prstGeom prst="rect">
            <a:avLst/>
          </a:prstGeom>
          <a:noFill/>
          <a:ln>
            <a:noFill/>
          </a:ln>
        </p:spPr>
      </p:pic>
      <p:sp>
        <p:nvSpPr>
          <p:cNvPr id="7" name="Cloud 6"/>
          <p:cNvSpPr/>
          <p:nvPr/>
        </p:nvSpPr>
        <p:spPr>
          <a:xfrm>
            <a:off x="10119378" y="934080"/>
            <a:ext cx="935220" cy="396753"/>
          </a:xfrm>
          <a:prstGeom prst="cloud">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89" name="Picture 1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495816"/>
            <a:ext cx="430883" cy="129264"/>
          </a:xfrm>
          <a:prstGeom prst="rect">
            <a:avLst/>
          </a:prstGeom>
        </p:spPr>
      </p:pic>
      <p:pic>
        <p:nvPicPr>
          <p:cNvPr id="190" name="Picture 1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7944" y="1493023"/>
            <a:ext cx="430883" cy="129264"/>
          </a:xfrm>
          <a:prstGeom prst="rect">
            <a:avLst/>
          </a:prstGeom>
        </p:spPr>
      </p:pic>
      <p:cxnSp>
        <p:nvCxnSpPr>
          <p:cNvPr id="194" name="Straight Connector 193"/>
          <p:cNvCxnSpPr>
            <a:stCxn id="228" idx="0"/>
            <a:endCxn id="189" idx="2"/>
          </p:cNvCxnSpPr>
          <p:nvPr/>
        </p:nvCxnSpPr>
        <p:spPr>
          <a:xfrm flipV="1">
            <a:off x="9363976" y="1625080"/>
            <a:ext cx="493889"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228" idx="0"/>
            <a:endCxn id="190" idx="2"/>
          </p:cNvCxnSpPr>
          <p:nvPr/>
        </p:nvCxnSpPr>
        <p:spPr>
          <a:xfrm flipV="1">
            <a:off x="9363975" y="1622287"/>
            <a:ext cx="1069411"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stCxn id="225" idx="0"/>
            <a:endCxn id="190" idx="2"/>
          </p:cNvCxnSpPr>
          <p:nvPr/>
        </p:nvCxnSpPr>
        <p:spPr>
          <a:xfrm flipV="1">
            <a:off x="9857865" y="1622287"/>
            <a:ext cx="575521"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226" idx="0"/>
            <a:endCxn id="190" idx="2"/>
          </p:cNvCxnSpPr>
          <p:nvPr/>
        </p:nvCxnSpPr>
        <p:spPr>
          <a:xfrm flipV="1">
            <a:off x="10351753" y="1622287"/>
            <a:ext cx="81633"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25" idx="0"/>
            <a:endCxn id="189" idx="2"/>
          </p:cNvCxnSpPr>
          <p:nvPr/>
        </p:nvCxnSpPr>
        <p:spPr>
          <a:xfrm flipV="1">
            <a:off x="9857864" y="1625080"/>
            <a:ext cx="0"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27" idx="0"/>
            <a:endCxn id="190" idx="2"/>
          </p:cNvCxnSpPr>
          <p:nvPr/>
        </p:nvCxnSpPr>
        <p:spPr>
          <a:xfrm flipH="1" flipV="1">
            <a:off x="10433385" y="1622287"/>
            <a:ext cx="419728"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27" idx="0"/>
            <a:endCxn id="189" idx="2"/>
          </p:cNvCxnSpPr>
          <p:nvPr/>
        </p:nvCxnSpPr>
        <p:spPr>
          <a:xfrm flipH="1" flipV="1">
            <a:off x="9857865" y="1625080"/>
            <a:ext cx="995249"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26" idx="0"/>
            <a:endCxn id="189" idx="2"/>
          </p:cNvCxnSpPr>
          <p:nvPr/>
        </p:nvCxnSpPr>
        <p:spPr>
          <a:xfrm flipH="1" flipV="1">
            <a:off x="9857864" y="1625080"/>
            <a:ext cx="493888"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10277767" y="1393425"/>
            <a:ext cx="311239" cy="272579"/>
          </a:xfrm>
          <a:prstGeom prst="roundRect">
            <a:avLst/>
          </a:prstGeom>
          <a:solidFill>
            <a:schemeClr val="tx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8" name="7-Point Star 7"/>
          <p:cNvSpPr/>
          <p:nvPr/>
        </p:nvSpPr>
        <p:spPr>
          <a:xfrm>
            <a:off x="10313740" y="1408897"/>
            <a:ext cx="230133" cy="241636"/>
          </a:xfrm>
          <a:prstGeom prst="star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8" name="Rounded Rectangle 237"/>
          <p:cNvSpPr/>
          <p:nvPr/>
        </p:nvSpPr>
        <p:spPr>
          <a:xfrm>
            <a:off x="9705569" y="1391093"/>
            <a:ext cx="311239" cy="272579"/>
          </a:xfrm>
          <a:prstGeom prst="roundRect">
            <a:avLst/>
          </a:prstGeom>
          <a:solidFill>
            <a:schemeClr val="tx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9" name="7-Point Star 238"/>
          <p:cNvSpPr/>
          <p:nvPr/>
        </p:nvSpPr>
        <p:spPr>
          <a:xfrm>
            <a:off x="9741542" y="1406565"/>
            <a:ext cx="230133" cy="241636"/>
          </a:xfrm>
          <a:prstGeom prst="star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cxnSp>
        <p:nvCxnSpPr>
          <p:cNvPr id="29" name="Curved Connector 28"/>
          <p:cNvCxnSpPr>
            <a:stCxn id="185" idx="0"/>
            <a:endCxn id="27" idx="0"/>
          </p:cNvCxnSpPr>
          <p:nvPr/>
        </p:nvCxnSpPr>
        <p:spPr>
          <a:xfrm rot="16200000" flipH="1">
            <a:off x="9748990" y="709028"/>
            <a:ext cx="132045" cy="1236749"/>
          </a:xfrm>
          <a:prstGeom prst="curvedConnector3">
            <a:avLst>
              <a:gd name="adj1" fmla="val -230830"/>
            </a:avLst>
          </a:prstGeom>
          <a:ln w="1587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Curved Connector 239"/>
          <p:cNvCxnSpPr>
            <a:stCxn id="186" idx="0"/>
            <a:endCxn id="238" idx="0"/>
          </p:cNvCxnSpPr>
          <p:nvPr/>
        </p:nvCxnSpPr>
        <p:spPr>
          <a:xfrm rot="16200000" flipV="1">
            <a:off x="10423138" y="829145"/>
            <a:ext cx="164831" cy="1288728"/>
          </a:xfrm>
          <a:prstGeom prst="curvedConnector3">
            <a:avLst>
              <a:gd name="adj1" fmla="val 284917"/>
            </a:avLst>
          </a:prstGeom>
          <a:ln w="1587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1" name="Picture 240"/>
          <p:cNvPicPr>
            <a:picLocks noChangeAspect="1"/>
          </p:cNvPicPr>
          <p:nvPr/>
        </p:nvPicPr>
        <p:blipFill>
          <a:blip r:embed="rId7">
            <a:duotone>
              <a:schemeClr val="accent5">
                <a:shade val="45000"/>
                <a:satMod val="135000"/>
              </a:schemeClr>
              <a:prstClr val="white"/>
            </a:duotone>
          </a:blip>
          <a:stretch>
            <a:fillRect/>
          </a:stretch>
        </p:blipFill>
        <p:spPr>
          <a:xfrm>
            <a:off x="2108686" y="1801963"/>
            <a:ext cx="300636" cy="300636"/>
          </a:xfrm>
          <a:prstGeom prst="rect">
            <a:avLst/>
          </a:prstGeom>
        </p:spPr>
      </p:pic>
      <p:pic>
        <p:nvPicPr>
          <p:cNvPr id="244" name="Picture 243"/>
          <p:cNvPicPr>
            <a:picLocks noChangeAspect="1"/>
          </p:cNvPicPr>
          <p:nvPr/>
        </p:nvPicPr>
        <p:blipFill>
          <a:blip r:embed="rId8">
            <a:duotone>
              <a:prstClr val="black"/>
              <a:schemeClr val="accent6">
                <a:tint val="45000"/>
                <a:satMod val="400000"/>
              </a:schemeClr>
            </a:duotone>
          </a:blip>
          <a:stretch>
            <a:fillRect/>
          </a:stretch>
        </p:blipFill>
        <p:spPr>
          <a:xfrm>
            <a:off x="6129208" y="1499355"/>
            <a:ext cx="430741" cy="430741"/>
          </a:xfrm>
          <a:prstGeom prst="rect">
            <a:avLst/>
          </a:prstGeom>
        </p:spPr>
      </p:pic>
      <p:cxnSp>
        <p:nvCxnSpPr>
          <p:cNvPr id="245" name="Elbow Connector 244"/>
          <p:cNvCxnSpPr>
            <a:stCxn id="182" idx="3"/>
            <a:endCxn id="159" idx="3"/>
          </p:cNvCxnSpPr>
          <p:nvPr/>
        </p:nvCxnSpPr>
        <p:spPr>
          <a:xfrm rot="16200000" flipV="1">
            <a:off x="5806476" y="242450"/>
            <a:ext cx="665093" cy="3103405"/>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3294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2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3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8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0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3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3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3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3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3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3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5" grpId="0" animBg="1"/>
      <p:bldP spid="224" grpId="0" animBg="1"/>
      <p:bldP spid="207" grpId="0" animBg="1"/>
      <p:bldP spid="206" grpId="0" animBg="1"/>
      <p:bldP spid="112" grpId="0" animBg="1"/>
      <p:bldP spid="113" grpId="0" animBg="1"/>
      <p:bldP spid="182" grpId="0" animBg="1"/>
      <p:bldP spid="183" grpId="0" animBg="1"/>
      <p:bldP spid="7" grpId="0" animBg="1"/>
      <p:bldP spid="27" grpId="0" animBg="1"/>
      <p:bldP spid="8" grpId="0" animBg="1"/>
      <p:bldP spid="238" grpId="0" animBg="1"/>
      <p:bldP spid="2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1"/>
            <a:ext cx="10515600" cy="1325563"/>
          </a:xfrm>
        </p:spPr>
        <p:txBody>
          <a:bodyPr>
            <a:normAutofit/>
          </a:bodyPr>
          <a:lstStyle/>
          <a:p>
            <a:pPr algn="ctr"/>
            <a:r>
              <a:rPr lang="en-US" sz="4000" dirty="0" smtClean="0"/>
              <a:t>Provisioning Playbooks</a:t>
            </a:r>
            <a:endParaRPr lang="en-US" sz="4000" dirty="0"/>
          </a:p>
        </p:txBody>
      </p:sp>
      <p:graphicFrame>
        <p:nvGraphicFramePr>
          <p:cNvPr id="6" name="Object 5"/>
          <p:cNvGraphicFramePr>
            <a:graphicFrameLocks noChangeAspect="1"/>
          </p:cNvGraphicFramePr>
          <p:nvPr>
            <p:extLst>
              <p:ext uri="{D42A27DB-BD31-4B8C-83A1-F6EECF244321}">
                <p14:modId xmlns:p14="http://schemas.microsoft.com/office/powerpoint/2010/main" val="1053681011"/>
              </p:ext>
            </p:extLst>
          </p:nvPr>
        </p:nvGraphicFramePr>
        <p:xfrm>
          <a:off x="289559" y="1737519"/>
          <a:ext cx="2227263" cy="3879510"/>
        </p:xfrm>
        <a:graphic>
          <a:graphicData uri="http://schemas.openxmlformats.org/presentationml/2006/ole">
            <mc:AlternateContent xmlns:mc="http://schemas.openxmlformats.org/markup-compatibility/2006">
              <mc:Choice xmlns:v="urn:schemas-microsoft-com:vml" Requires="v">
                <p:oleObj spid="_x0000_s2111" name="Document" r:id="rId4" imgW="2273300" imgH="3429000" progId="Word.Document.12">
                  <p:embed/>
                </p:oleObj>
              </mc:Choice>
              <mc:Fallback>
                <p:oleObj name="Document" r:id="rId4" imgW="2273300" imgH="3429000" progId="Word.Document.12">
                  <p:embed/>
                  <p:pic>
                    <p:nvPicPr>
                      <p:cNvPr id="0" name=""/>
                      <p:cNvPicPr/>
                      <p:nvPr/>
                    </p:nvPicPr>
                    <p:blipFill>
                      <a:blip r:embed="rId5"/>
                      <a:stretch>
                        <a:fillRect/>
                      </a:stretch>
                    </p:blipFill>
                    <p:spPr>
                      <a:xfrm>
                        <a:off x="289559" y="1737519"/>
                        <a:ext cx="2227263" cy="3879510"/>
                      </a:xfrm>
                      <a:prstGeom prst="rect">
                        <a:avLst/>
                      </a:prstGeom>
                      <a:solidFill>
                        <a:schemeClr val="bg1">
                          <a:lumMod val="85000"/>
                        </a:schemeClr>
                      </a:solidFill>
                      <a:ln>
                        <a:solidFill>
                          <a:schemeClr val="tx1"/>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13560250"/>
              </p:ext>
            </p:extLst>
          </p:nvPr>
        </p:nvGraphicFramePr>
        <p:xfrm>
          <a:off x="3613191" y="1737519"/>
          <a:ext cx="3211512" cy="4586288"/>
        </p:xfrm>
        <a:graphic>
          <a:graphicData uri="http://schemas.openxmlformats.org/presentationml/2006/ole">
            <mc:AlternateContent xmlns:mc="http://schemas.openxmlformats.org/markup-compatibility/2006">
              <mc:Choice xmlns:v="urn:schemas-microsoft-com:vml" Requires="v">
                <p:oleObj spid="_x0000_s2112" name="Document" r:id="rId7" imgW="4419600" imgH="6299200" progId="Word.Document.12">
                  <p:embed/>
                </p:oleObj>
              </mc:Choice>
              <mc:Fallback>
                <p:oleObj name="Document" r:id="rId7" imgW="4419600" imgH="6299200" progId="Word.Document.12">
                  <p:embed/>
                  <p:pic>
                    <p:nvPicPr>
                      <p:cNvPr id="0" name=""/>
                      <p:cNvPicPr/>
                      <p:nvPr/>
                    </p:nvPicPr>
                    <p:blipFill>
                      <a:blip r:embed="rId8"/>
                      <a:stretch>
                        <a:fillRect/>
                      </a:stretch>
                    </p:blipFill>
                    <p:spPr>
                      <a:xfrm>
                        <a:off x="3613191" y="1737519"/>
                        <a:ext cx="3211512" cy="4586288"/>
                      </a:xfrm>
                      <a:prstGeom prst="rect">
                        <a:avLst/>
                      </a:prstGeom>
                      <a:solidFill>
                        <a:schemeClr val="accent6">
                          <a:lumMod val="60000"/>
                          <a:lumOff val="40000"/>
                        </a:schemeClr>
                      </a:solidFill>
                      <a:ln>
                        <a:solidFill>
                          <a:schemeClr val="tx1"/>
                        </a:solid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42495370"/>
              </p:ext>
            </p:extLst>
          </p:nvPr>
        </p:nvGraphicFramePr>
        <p:xfrm>
          <a:off x="7921073" y="1730510"/>
          <a:ext cx="3432727" cy="4579279"/>
        </p:xfrm>
        <a:graphic>
          <a:graphicData uri="http://schemas.openxmlformats.org/presentationml/2006/ole">
            <mc:AlternateContent xmlns:mc="http://schemas.openxmlformats.org/markup-compatibility/2006">
              <mc:Choice xmlns:v="urn:schemas-microsoft-com:vml" Requires="v">
                <p:oleObj spid="_x0000_s2113" name="Document" r:id="rId10" imgW="3657600" imgH="5397500" progId="Word.Document.12">
                  <p:embed/>
                </p:oleObj>
              </mc:Choice>
              <mc:Fallback>
                <p:oleObj name="Document" r:id="rId10" imgW="3657600" imgH="5397500" progId="Word.Document.12">
                  <p:embed/>
                  <p:pic>
                    <p:nvPicPr>
                      <p:cNvPr id="0" name=""/>
                      <p:cNvPicPr/>
                      <p:nvPr/>
                    </p:nvPicPr>
                    <p:blipFill>
                      <a:blip r:embed="rId11"/>
                      <a:stretch>
                        <a:fillRect/>
                      </a:stretch>
                    </p:blipFill>
                    <p:spPr>
                      <a:xfrm>
                        <a:off x="7921073" y="1730510"/>
                        <a:ext cx="3432727" cy="4579279"/>
                      </a:xfrm>
                      <a:prstGeom prst="rect">
                        <a:avLst/>
                      </a:prstGeom>
                      <a:solidFill>
                        <a:schemeClr val="accent1">
                          <a:lumMod val="60000"/>
                          <a:lumOff val="4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187599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110981"/>
          </a:xfrm>
        </p:spPr>
        <p:txBody>
          <a:bodyPr>
            <a:normAutofit/>
          </a:bodyPr>
          <a:lstStyle/>
          <a:p>
            <a:pPr algn="ctr"/>
            <a:r>
              <a:rPr lang="en-US" sz="4000" dirty="0" smtClean="0"/>
              <a:t>Project Tree                                  Troubleshooting</a:t>
            </a:r>
            <a:endParaRPr lang="en-US" sz="4000" dirty="0"/>
          </a:p>
        </p:txBody>
      </p:sp>
      <p:graphicFrame>
        <p:nvGraphicFramePr>
          <p:cNvPr id="8" name="Object 7"/>
          <p:cNvGraphicFramePr>
            <a:graphicFrameLocks noChangeAspect="1"/>
          </p:cNvGraphicFramePr>
          <p:nvPr>
            <p:extLst>
              <p:ext uri="{D42A27DB-BD31-4B8C-83A1-F6EECF244321}">
                <p14:modId xmlns:p14="http://schemas.microsoft.com/office/powerpoint/2010/main" val="1257613479"/>
              </p:ext>
            </p:extLst>
          </p:nvPr>
        </p:nvGraphicFramePr>
        <p:xfrm>
          <a:off x="7010663" y="839736"/>
          <a:ext cx="4572000" cy="5913438"/>
        </p:xfrm>
        <a:graphic>
          <a:graphicData uri="http://schemas.openxmlformats.org/presentationml/2006/ole">
            <mc:AlternateContent xmlns:mc="http://schemas.openxmlformats.org/markup-compatibility/2006">
              <mc:Choice xmlns:v="urn:schemas-microsoft-com:vml" Requires="v">
                <p:oleObj spid="_x0000_s1059" name="Document" r:id="rId4" imgW="4572000" imgH="5422900" progId="Word.Document.12">
                  <p:embed/>
                </p:oleObj>
              </mc:Choice>
              <mc:Fallback>
                <p:oleObj name="Document" r:id="rId4" imgW="4572000" imgH="5422900" progId="Word.Document.12">
                  <p:embed/>
                  <p:pic>
                    <p:nvPicPr>
                      <p:cNvPr id="0" name=""/>
                      <p:cNvPicPr/>
                      <p:nvPr/>
                    </p:nvPicPr>
                    <p:blipFill>
                      <a:blip r:embed="rId5"/>
                      <a:stretch>
                        <a:fillRect/>
                      </a:stretch>
                    </p:blipFill>
                    <p:spPr>
                      <a:xfrm>
                        <a:off x="7010663" y="839736"/>
                        <a:ext cx="4572000" cy="5913438"/>
                      </a:xfrm>
                      <a:prstGeom prst="rect">
                        <a:avLst/>
                      </a:prstGeom>
                      <a:solidFill>
                        <a:schemeClr val="accent6">
                          <a:lumMod val="40000"/>
                          <a:lumOff val="60000"/>
                        </a:schemeClr>
                      </a:solidFill>
                      <a:ln>
                        <a:solidFill>
                          <a:schemeClr val="tx1"/>
                        </a:solid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85449626"/>
              </p:ext>
            </p:extLst>
          </p:nvPr>
        </p:nvGraphicFramePr>
        <p:xfrm>
          <a:off x="559163" y="1001986"/>
          <a:ext cx="3786188" cy="5726112"/>
        </p:xfrm>
        <a:graphic>
          <a:graphicData uri="http://schemas.openxmlformats.org/presentationml/2006/ole">
            <mc:AlternateContent xmlns:mc="http://schemas.openxmlformats.org/markup-compatibility/2006">
              <mc:Choice xmlns:v="urn:schemas-microsoft-com:vml" Requires="v">
                <p:oleObj spid="_x0000_s1060" name="Document" r:id="rId7" imgW="5715000" imgH="8648700" progId="Word.Document.12">
                  <p:embed/>
                </p:oleObj>
              </mc:Choice>
              <mc:Fallback>
                <p:oleObj name="Document" r:id="rId7" imgW="5715000" imgH="8648700" progId="Word.Document.12">
                  <p:embed/>
                  <p:pic>
                    <p:nvPicPr>
                      <p:cNvPr id="0" name=""/>
                      <p:cNvPicPr/>
                      <p:nvPr/>
                    </p:nvPicPr>
                    <p:blipFill>
                      <a:blip r:embed="rId8"/>
                      <a:stretch>
                        <a:fillRect/>
                      </a:stretch>
                    </p:blipFill>
                    <p:spPr>
                      <a:xfrm>
                        <a:off x="559163" y="1001986"/>
                        <a:ext cx="3786188" cy="5726112"/>
                      </a:xfrm>
                      <a:prstGeom prst="rect">
                        <a:avLst/>
                      </a:prstGeom>
                      <a:solidFill>
                        <a:schemeClr val="accent6">
                          <a:lumMod val="40000"/>
                          <a:lumOff val="6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95788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4680" y="266220"/>
            <a:ext cx="10179171" cy="414092"/>
          </a:xfrm>
        </p:spPr>
        <p:txBody>
          <a:bodyPr>
            <a:normAutofit fontScale="90000"/>
          </a:bodyPr>
          <a:lstStyle/>
          <a:p>
            <a:pPr algn="ctr"/>
            <a:r>
              <a:rPr lang="en-US" dirty="0" smtClean="0"/>
              <a:t>Infrastructure as Code</a:t>
            </a:r>
            <a:endParaRPr lang="en-US" dirty="0"/>
          </a:p>
        </p:txBody>
      </p:sp>
      <p:pic>
        <p:nvPicPr>
          <p:cNvPr id="6" name="Picture 5"/>
          <p:cNvPicPr>
            <a:picLocks noChangeAspect="1"/>
          </p:cNvPicPr>
          <p:nvPr/>
        </p:nvPicPr>
        <p:blipFill>
          <a:blip r:embed="rId2"/>
          <a:stretch>
            <a:fillRect/>
          </a:stretch>
        </p:blipFill>
        <p:spPr>
          <a:xfrm>
            <a:off x="4339035" y="1435760"/>
            <a:ext cx="7627187" cy="4117517"/>
          </a:xfrm>
          <a:prstGeom prst="rect">
            <a:avLst/>
          </a:prstGeom>
        </p:spPr>
      </p:pic>
      <p:sp>
        <p:nvSpPr>
          <p:cNvPr id="7" name="TextBox 6"/>
          <p:cNvSpPr txBox="1"/>
          <p:nvPr/>
        </p:nvSpPr>
        <p:spPr>
          <a:xfrm>
            <a:off x="192000" y="1581991"/>
            <a:ext cx="4224000" cy="4031104"/>
          </a:xfrm>
          <a:prstGeom prst="rect">
            <a:avLst/>
          </a:prstGeom>
          <a:noFill/>
        </p:spPr>
        <p:txBody>
          <a:bodyPr wrap="square" rtlCol="0">
            <a:spAutoFit/>
          </a:bodyPr>
          <a:lstStyle/>
          <a:p>
            <a:pPr marL="380990" indent="-380990">
              <a:buFont typeface="Arial" charset="0"/>
              <a:buChar char="•"/>
            </a:pPr>
            <a:r>
              <a:rPr lang="en-US" sz="2133" dirty="0">
                <a:solidFill>
                  <a:schemeClr val="tx1">
                    <a:lumMod val="75000"/>
                    <a:lumOff val="25000"/>
                  </a:schemeClr>
                </a:solidFill>
                <a:latin typeface="Franklin Gothic Book"/>
                <a:cs typeface="Franklin Gothic Book"/>
              </a:rPr>
              <a:t>Configuration for network nodes is </a:t>
            </a:r>
            <a:r>
              <a:rPr lang="en-US" sz="2133" dirty="0" smtClean="0">
                <a:solidFill>
                  <a:schemeClr val="tx1">
                    <a:lumMod val="75000"/>
                    <a:lumOff val="25000"/>
                  </a:schemeClr>
                </a:solidFill>
                <a:latin typeface="Franklin Gothic Book"/>
                <a:cs typeface="Franklin Gothic Book"/>
              </a:rPr>
              <a:t>stored: </a:t>
            </a:r>
          </a:p>
          <a:p>
            <a:pPr marL="838190" lvl="1" indent="-380990">
              <a:buFont typeface="Arial" charset="0"/>
              <a:buChar char="•"/>
            </a:pPr>
            <a:r>
              <a:rPr lang="en-US" sz="2133" dirty="0" smtClean="0">
                <a:solidFill>
                  <a:schemeClr val="bg2">
                    <a:lumMod val="75000"/>
                  </a:schemeClr>
                </a:solidFill>
                <a:latin typeface="Franklin Gothic Book"/>
                <a:cs typeface="Franklin Gothic Book"/>
              </a:rPr>
              <a:t>Cookbooks</a:t>
            </a:r>
            <a:endParaRPr lang="en-US" sz="2133" dirty="0">
              <a:solidFill>
                <a:schemeClr val="bg2">
                  <a:lumMod val="75000"/>
                </a:schemeClr>
              </a:solidFill>
              <a:latin typeface="Franklin Gothic Book"/>
              <a:cs typeface="Franklin Gothic Book"/>
            </a:endParaRPr>
          </a:p>
          <a:p>
            <a:pPr marL="838190" lvl="1" indent="-380990">
              <a:buFont typeface="Arial" charset="0"/>
              <a:buChar char="•"/>
            </a:pPr>
            <a:r>
              <a:rPr lang="en-US" sz="2133" dirty="0" smtClean="0">
                <a:solidFill>
                  <a:schemeClr val="bg2">
                    <a:lumMod val="75000"/>
                  </a:schemeClr>
                </a:solidFill>
                <a:latin typeface="Franklin Gothic Book"/>
                <a:cs typeface="Franklin Gothic Book"/>
              </a:rPr>
              <a:t>Manifests</a:t>
            </a:r>
            <a:endParaRPr lang="en-US" sz="2133" dirty="0">
              <a:solidFill>
                <a:schemeClr val="bg2">
                  <a:lumMod val="75000"/>
                </a:schemeClr>
              </a:solidFill>
              <a:latin typeface="Franklin Gothic Book"/>
              <a:cs typeface="Franklin Gothic Book"/>
            </a:endParaRPr>
          </a:p>
          <a:p>
            <a:pPr marL="838190" lvl="1" indent="-380990">
              <a:buFont typeface="Arial" charset="0"/>
              <a:buChar char="•"/>
            </a:pPr>
            <a:r>
              <a:rPr lang="en-US" sz="2133" dirty="0">
                <a:solidFill>
                  <a:schemeClr val="bg2">
                    <a:lumMod val="75000"/>
                  </a:schemeClr>
                </a:solidFill>
                <a:latin typeface="Franklin Gothic Book"/>
                <a:cs typeface="Franklin Gothic Book"/>
              </a:rPr>
              <a:t>P</a:t>
            </a:r>
            <a:r>
              <a:rPr lang="en-US" sz="2133" dirty="0" smtClean="0">
                <a:solidFill>
                  <a:schemeClr val="bg2">
                    <a:lumMod val="75000"/>
                  </a:schemeClr>
                </a:solidFill>
                <a:latin typeface="Franklin Gothic Book"/>
                <a:cs typeface="Franklin Gothic Book"/>
              </a:rPr>
              <a:t>laybooks</a:t>
            </a:r>
            <a:endParaRPr lang="en-US" sz="2133" dirty="0">
              <a:solidFill>
                <a:schemeClr val="bg2">
                  <a:lumMod val="75000"/>
                </a:schemeClr>
              </a:solidFill>
              <a:latin typeface="Franklin Gothic Book"/>
              <a:cs typeface="Franklin Gothic Book"/>
            </a:endParaRPr>
          </a:p>
          <a:p>
            <a:pPr marL="380990" indent="-380990">
              <a:buFont typeface="Arial" charset="0"/>
              <a:buChar char="•"/>
            </a:pPr>
            <a:endParaRPr lang="en-US" sz="2133" dirty="0">
              <a:solidFill>
                <a:schemeClr val="tx1">
                  <a:lumMod val="75000"/>
                  <a:lumOff val="25000"/>
                </a:schemeClr>
              </a:solidFill>
              <a:latin typeface="Franklin Gothic Book"/>
              <a:cs typeface="Franklin Gothic Book"/>
            </a:endParaRPr>
          </a:p>
          <a:p>
            <a:pPr marL="380990" indent="-380990">
              <a:buFont typeface="Arial" charset="0"/>
              <a:buChar char="•"/>
            </a:pPr>
            <a:r>
              <a:rPr lang="en-US" sz="2133" dirty="0">
                <a:solidFill>
                  <a:schemeClr val="tx1">
                    <a:lumMod val="75000"/>
                    <a:lumOff val="25000"/>
                  </a:schemeClr>
                </a:solidFill>
                <a:latin typeface="Franklin Gothic Book"/>
                <a:cs typeface="Franklin Gothic Book"/>
              </a:rPr>
              <a:t>R</a:t>
            </a:r>
            <a:r>
              <a:rPr lang="en-US" sz="2133" dirty="0" smtClean="0">
                <a:solidFill>
                  <a:schemeClr val="tx1">
                    <a:lumMod val="75000"/>
                    <a:lumOff val="25000"/>
                  </a:schemeClr>
                </a:solidFill>
                <a:latin typeface="Franklin Gothic Book"/>
                <a:cs typeface="Franklin Gothic Book"/>
              </a:rPr>
              <a:t>evision </a:t>
            </a:r>
            <a:r>
              <a:rPr lang="en-US" sz="2133" dirty="0">
                <a:solidFill>
                  <a:schemeClr val="tx1">
                    <a:lumMod val="75000"/>
                    <a:lumOff val="25000"/>
                  </a:schemeClr>
                </a:solidFill>
                <a:latin typeface="Franklin Gothic Book"/>
                <a:cs typeface="Franklin Gothic Book"/>
              </a:rPr>
              <a:t>control </a:t>
            </a:r>
            <a:r>
              <a:rPr lang="en-US" sz="2133" dirty="0" smtClean="0">
                <a:solidFill>
                  <a:schemeClr val="tx1">
                    <a:lumMod val="75000"/>
                    <a:lumOff val="25000"/>
                  </a:schemeClr>
                </a:solidFill>
                <a:latin typeface="Franklin Gothic Book"/>
                <a:cs typeface="Franklin Gothic Book"/>
              </a:rPr>
              <a:t>tools</a:t>
            </a:r>
            <a:r>
              <a:rPr lang="en-US" sz="2133" dirty="0">
                <a:solidFill>
                  <a:schemeClr val="tx1">
                    <a:lumMod val="75000"/>
                    <a:lumOff val="25000"/>
                  </a:schemeClr>
                </a:solidFill>
                <a:latin typeface="Franklin Gothic Book"/>
                <a:cs typeface="Franklin Gothic Book"/>
              </a:rPr>
              <a:t>: </a:t>
            </a:r>
          </a:p>
          <a:p>
            <a:pPr marL="990575" lvl="1" indent="-380990">
              <a:buFont typeface="Arial" charset="0"/>
              <a:buChar char="•"/>
            </a:pPr>
            <a:r>
              <a:rPr lang="en-US" sz="2133" dirty="0">
                <a:solidFill>
                  <a:schemeClr val="accent3"/>
                </a:solidFill>
                <a:latin typeface="Franklin Gothic Book"/>
                <a:cs typeface="Franklin Gothic Book"/>
              </a:rPr>
              <a:t>Git (Stash, Github)</a:t>
            </a:r>
          </a:p>
          <a:p>
            <a:pPr marL="990575" lvl="1" indent="-380990">
              <a:buFont typeface="Arial" charset="0"/>
              <a:buChar char="•"/>
            </a:pPr>
            <a:r>
              <a:rPr lang="en-US" sz="2133" dirty="0">
                <a:solidFill>
                  <a:schemeClr val="accent3"/>
                </a:solidFill>
                <a:latin typeface="Franklin Gothic Book"/>
                <a:cs typeface="Franklin Gothic Book"/>
              </a:rPr>
              <a:t>Subversion</a:t>
            </a:r>
          </a:p>
          <a:p>
            <a:pPr marL="990575" lvl="1" indent="-380990">
              <a:buFont typeface="Arial" charset="0"/>
              <a:buChar char="•"/>
            </a:pPr>
            <a:r>
              <a:rPr lang="en-US" sz="2133" dirty="0">
                <a:solidFill>
                  <a:schemeClr val="accent3"/>
                </a:solidFill>
                <a:latin typeface="Franklin Gothic Book"/>
                <a:cs typeface="Franklin Gothic Book"/>
              </a:rPr>
              <a:t>Mercurial</a:t>
            </a:r>
          </a:p>
          <a:p>
            <a:pPr marL="990575" lvl="1" indent="-380990">
              <a:buFont typeface="Arial" charset="0"/>
              <a:buChar char="•"/>
            </a:pPr>
            <a:r>
              <a:rPr lang="en-US" sz="2133" dirty="0">
                <a:solidFill>
                  <a:schemeClr val="accent3"/>
                </a:solidFill>
                <a:latin typeface="Franklin Gothic Book"/>
                <a:cs typeface="Franklin Gothic Book"/>
              </a:rPr>
              <a:t>Clearcase</a:t>
            </a:r>
          </a:p>
          <a:p>
            <a:pPr marL="990575" lvl="1" indent="-380990">
              <a:buFont typeface="Arial" charset="0"/>
              <a:buChar char="•"/>
            </a:pPr>
            <a:r>
              <a:rPr lang="en-US" sz="2133" dirty="0">
                <a:solidFill>
                  <a:schemeClr val="accent3"/>
                </a:solidFill>
                <a:latin typeface="Franklin Gothic Book"/>
                <a:cs typeface="Franklin Gothic Book"/>
              </a:rPr>
              <a:t>CVS</a:t>
            </a:r>
          </a:p>
        </p:txBody>
      </p:sp>
      <p:sp>
        <p:nvSpPr>
          <p:cNvPr id="8" name="TextBox 7"/>
          <p:cNvSpPr txBox="1"/>
          <p:nvPr/>
        </p:nvSpPr>
        <p:spPr>
          <a:xfrm>
            <a:off x="3608265" y="767613"/>
            <a:ext cx="4752000" cy="420564"/>
          </a:xfrm>
          <a:prstGeom prst="rect">
            <a:avLst/>
          </a:prstGeom>
          <a:noFill/>
        </p:spPr>
        <p:txBody>
          <a:bodyPr wrap="square" rtlCol="0">
            <a:spAutoFit/>
          </a:bodyPr>
          <a:lstStyle/>
          <a:p>
            <a:pPr algn="ctr"/>
            <a:r>
              <a:rPr lang="en-US" sz="2133" dirty="0" smtClean="0">
                <a:solidFill>
                  <a:schemeClr val="tx1">
                    <a:lumMod val="75000"/>
                    <a:lumOff val="25000"/>
                  </a:schemeClr>
                </a:solidFill>
                <a:latin typeface="Franklin Gothic Book"/>
                <a:cs typeface="Franklin Gothic Book"/>
              </a:rPr>
              <a:t>Where are my </a:t>
            </a:r>
            <a:r>
              <a:rPr lang="en-US" sz="2133" dirty="0" err="1" smtClean="0">
                <a:solidFill>
                  <a:schemeClr val="tx1">
                    <a:lumMod val="75000"/>
                    <a:lumOff val="25000"/>
                  </a:schemeClr>
                </a:solidFill>
                <a:latin typeface="Franklin Gothic Book"/>
                <a:cs typeface="Franklin Gothic Book"/>
              </a:rPr>
              <a:t>configs</a:t>
            </a:r>
            <a:r>
              <a:rPr lang="en-US" sz="2133" dirty="0" smtClean="0">
                <a:solidFill>
                  <a:schemeClr val="tx1">
                    <a:lumMod val="75000"/>
                    <a:lumOff val="25000"/>
                  </a:schemeClr>
                </a:solidFill>
                <a:latin typeface="Franklin Gothic Book"/>
                <a:cs typeface="Franklin Gothic Book"/>
              </a:rPr>
              <a:t>? </a:t>
            </a:r>
            <a:endParaRPr lang="en-US" sz="2133" dirty="0">
              <a:solidFill>
                <a:schemeClr val="tx1">
                  <a:lumMod val="75000"/>
                  <a:lumOff val="25000"/>
                </a:schemeClr>
              </a:solidFill>
              <a:latin typeface="Franklin Gothic Book"/>
              <a:cs typeface="Franklin Gothic Book"/>
            </a:endParaRPr>
          </a:p>
        </p:txBody>
      </p:sp>
    </p:spTree>
    <p:extLst>
      <p:ext uri="{BB962C8B-B14F-4D97-AF65-F5344CB8AC3E}">
        <p14:creationId xmlns:p14="http://schemas.microsoft.com/office/powerpoint/2010/main" val="153754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dirty="0" err="1" smtClean="0"/>
              <a:t>Pick’em</a:t>
            </a:r>
            <a:r>
              <a:rPr lang="en-US" dirty="0" smtClean="0"/>
              <a:t> - Automation Tools</a:t>
            </a:r>
            <a:endParaRPr lang="en-US" dirty="0"/>
          </a:p>
        </p:txBody>
      </p:sp>
      <p:graphicFrame>
        <p:nvGraphicFramePr>
          <p:cNvPr id="4" name="Table 3"/>
          <p:cNvGraphicFramePr>
            <a:graphicFrameLocks noGrp="1"/>
          </p:cNvGraphicFramePr>
          <p:nvPr>
            <p:extLst/>
          </p:nvPr>
        </p:nvGraphicFramePr>
        <p:xfrm>
          <a:off x="1767424" y="1407618"/>
          <a:ext cx="8128000" cy="3664373"/>
        </p:xfrm>
        <a:graphic>
          <a:graphicData uri="http://schemas.openxmlformats.org/drawingml/2006/table">
            <a:tbl>
              <a:tblPr firstRow="1" bandRow="1">
                <a:tableStyleId>{5C22544A-7EE6-4342-B048-85BDC9FD1C3A}</a:tableStyleId>
              </a:tblPr>
              <a:tblGrid>
                <a:gridCol w="4064000"/>
                <a:gridCol w="4064000"/>
              </a:tblGrid>
              <a:tr h="494453">
                <a:tc>
                  <a:txBody>
                    <a:bodyPr/>
                    <a:lstStyle/>
                    <a:p>
                      <a:r>
                        <a:rPr lang="en-US" sz="2400" dirty="0" smtClean="0">
                          <a:latin typeface="Franklin Gothic Book"/>
                          <a:cs typeface="Franklin Gothic Book"/>
                        </a:rPr>
                        <a:t>Agentless</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Agent-based</a:t>
                      </a:r>
                      <a:endParaRPr lang="en-US" sz="2400" dirty="0">
                        <a:latin typeface="Franklin Gothic Book"/>
                        <a:cs typeface="Franklin Gothic Book"/>
                      </a:endParaRPr>
                    </a:p>
                  </a:txBody>
                  <a:tcPr marL="121920" marR="121920" marT="60960" marB="60960"/>
                </a:tc>
              </a:tr>
              <a:tr h="1584960">
                <a:tc>
                  <a:txBody>
                    <a:bodyPr/>
                    <a:lstStyle/>
                    <a:p>
                      <a:r>
                        <a:rPr lang="en-US" sz="2400" dirty="0" smtClean="0">
                          <a:latin typeface="Franklin Gothic Book"/>
                          <a:cs typeface="Franklin Gothic Book"/>
                        </a:rPr>
                        <a:t>Requires no</a:t>
                      </a:r>
                      <a:r>
                        <a:rPr lang="en-US" sz="2400" baseline="0" dirty="0" smtClean="0">
                          <a:latin typeface="Franklin Gothic Book"/>
                          <a:cs typeface="Franklin Gothic Book"/>
                        </a:rPr>
                        <a:t> additional application software</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Requires</a:t>
                      </a:r>
                      <a:r>
                        <a:rPr lang="en-US" sz="2400" baseline="0" dirty="0" smtClean="0">
                          <a:latin typeface="Franklin Gothic Book"/>
                          <a:cs typeface="Franklin Gothic Book"/>
                        </a:rPr>
                        <a:t> installation of an application (e.g., a daemon) to communicate with the control server</a:t>
                      </a:r>
                      <a:endParaRPr lang="en-US" sz="2400" dirty="0">
                        <a:latin typeface="Franklin Gothic Book"/>
                        <a:cs typeface="Franklin Gothic Book"/>
                      </a:endParaRPr>
                    </a:p>
                  </a:txBody>
                  <a:tcPr marL="121920" marR="121920" marT="60960" marB="60960"/>
                </a:tc>
              </a:tr>
              <a:tr h="1584960">
                <a:tc>
                  <a:txBody>
                    <a:bodyPr/>
                    <a:lstStyle/>
                    <a:p>
                      <a:r>
                        <a:rPr lang="en-US" sz="2400" dirty="0" smtClean="0">
                          <a:latin typeface="Franklin Gothic Book"/>
                          <a:cs typeface="Franklin Gothic Book"/>
                        </a:rPr>
                        <a:t>Relies</a:t>
                      </a:r>
                      <a:r>
                        <a:rPr lang="en-US" sz="2400" baseline="0" dirty="0" smtClean="0">
                          <a:latin typeface="Franklin Gothic Book"/>
                          <a:cs typeface="Franklin Gothic Book"/>
                        </a:rPr>
                        <a:t> on existing processes (such as SSH) to communicate with the control server</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May also use existing processes to perform its functions</a:t>
                      </a:r>
                      <a:endParaRPr lang="en-US" sz="2400" dirty="0">
                        <a:latin typeface="Franklin Gothic Book"/>
                        <a:cs typeface="Franklin Gothic Book"/>
                      </a:endParaRPr>
                    </a:p>
                  </a:txBody>
                  <a:tcPr marL="121920" marR="121920" marT="60960" marB="60960"/>
                </a:tc>
              </a:tr>
            </a:tbl>
          </a:graphicData>
        </a:graphic>
      </p:graphicFrame>
    </p:spTree>
    <p:extLst>
      <p:ext uri="{BB962C8B-B14F-4D97-AF65-F5344CB8AC3E}">
        <p14:creationId xmlns:p14="http://schemas.microsoft.com/office/powerpoint/2010/main" val="2034386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pPr algn="ctr"/>
            <a:r>
              <a:rPr lang="en-US" sz="4000" dirty="0" smtClean="0"/>
              <a:t>Open Networking: What is It?</a:t>
            </a:r>
            <a:endParaRPr lang="en-US" sz="4000" dirty="0"/>
          </a:p>
        </p:txBody>
      </p:sp>
      <p:sp>
        <p:nvSpPr>
          <p:cNvPr id="3" name="Content Placeholder 2"/>
          <p:cNvSpPr>
            <a:spLocks noGrp="1"/>
          </p:cNvSpPr>
          <p:nvPr>
            <p:ph idx="1"/>
          </p:nvPr>
        </p:nvSpPr>
        <p:spPr>
          <a:xfrm>
            <a:off x="748218" y="1131547"/>
            <a:ext cx="7431764" cy="2722917"/>
          </a:xfrm>
        </p:spPr>
        <p:txBody>
          <a:bodyPr numCol="2">
            <a:noAutofit/>
          </a:bodyPr>
          <a:lstStyle/>
          <a:p>
            <a:pPr>
              <a:buClr>
                <a:schemeClr val="accent3"/>
              </a:buClr>
            </a:pPr>
            <a:r>
              <a:rPr lang="en-US" sz="2667" dirty="0"/>
              <a:t>Is it?</a:t>
            </a:r>
          </a:p>
          <a:p>
            <a:pPr lvl="1"/>
            <a:r>
              <a:rPr lang="en-US" dirty="0"/>
              <a:t>Linux Foundation</a:t>
            </a:r>
          </a:p>
          <a:p>
            <a:pPr lvl="1"/>
            <a:r>
              <a:rPr lang="en-US" dirty="0"/>
              <a:t>ONF</a:t>
            </a:r>
          </a:p>
          <a:p>
            <a:pPr lvl="1"/>
            <a:r>
              <a:rPr lang="en-US" dirty="0"/>
              <a:t>SDN</a:t>
            </a:r>
          </a:p>
          <a:p>
            <a:pPr lvl="1"/>
            <a:r>
              <a:rPr lang="en-US" dirty="0" err="1"/>
              <a:t>Openflow</a:t>
            </a:r>
            <a:endParaRPr lang="en-US" dirty="0"/>
          </a:p>
          <a:p>
            <a:pPr lvl="1"/>
            <a:r>
              <a:rPr lang="en-US" dirty="0"/>
              <a:t>API</a:t>
            </a:r>
          </a:p>
          <a:p>
            <a:pPr lvl="1"/>
            <a:endParaRPr lang="en-US" dirty="0"/>
          </a:p>
          <a:p>
            <a:pPr>
              <a:buClr>
                <a:schemeClr val="accent3"/>
              </a:buClr>
            </a:pPr>
            <a:endParaRPr lang="en-US" sz="2667" dirty="0"/>
          </a:p>
        </p:txBody>
      </p:sp>
      <p:sp>
        <p:nvSpPr>
          <p:cNvPr id="5" name="Slide Number Placeholder 4"/>
          <p:cNvSpPr>
            <a:spLocks noGrp="1"/>
          </p:cNvSpPr>
          <p:nvPr>
            <p:ph type="sldNum" sz="quarter" idx="12"/>
          </p:nvPr>
        </p:nvSpPr>
        <p:spPr/>
        <p:txBody>
          <a:bodyPr/>
          <a:lstStyle/>
          <a:p>
            <a:fld id="{2066355A-084C-D24E-9AD2-7E4FC41EA627}" type="slidenum">
              <a:rPr lang="en-US" smtClean="0"/>
              <a:t>3</a:t>
            </a:fld>
            <a:endParaRPr lang="en-US"/>
          </a:p>
        </p:txBody>
      </p:sp>
      <p:pic>
        <p:nvPicPr>
          <p:cNvPr id="6" name="Picture 5"/>
          <p:cNvPicPr>
            <a:picLocks noChangeAspect="1"/>
          </p:cNvPicPr>
          <p:nvPr/>
        </p:nvPicPr>
        <p:blipFill>
          <a:blip r:embed="rId2"/>
          <a:stretch>
            <a:fillRect/>
          </a:stretch>
        </p:blipFill>
        <p:spPr>
          <a:xfrm>
            <a:off x="525930" y="3854463"/>
            <a:ext cx="11140141" cy="2617933"/>
          </a:xfrm>
          <a:prstGeom prst="rect">
            <a:avLst/>
          </a:prstGeom>
        </p:spPr>
      </p:pic>
      <p:sp>
        <p:nvSpPr>
          <p:cNvPr id="7" name="TextBox 6"/>
          <p:cNvSpPr txBox="1"/>
          <p:nvPr/>
        </p:nvSpPr>
        <p:spPr>
          <a:xfrm>
            <a:off x="8402269" y="1131547"/>
            <a:ext cx="2622834" cy="2308324"/>
          </a:xfrm>
          <a:prstGeom prst="rect">
            <a:avLst/>
          </a:prstGeom>
          <a:noFill/>
        </p:spPr>
        <p:txBody>
          <a:bodyPr wrap="none" rtlCol="0">
            <a:spAutoFit/>
          </a:bodyPr>
          <a:lstStyle/>
          <a:p>
            <a:pPr marL="380990" indent="-380990">
              <a:buClr>
                <a:schemeClr val="accent3"/>
              </a:buClr>
              <a:buFont typeface="Wingdings" charset="2"/>
              <a:buChar char="§"/>
            </a:pPr>
            <a:r>
              <a:rPr lang="en-US" sz="2667" b="1" dirty="0">
                <a:latin typeface="+mj-lt"/>
              </a:rPr>
              <a:t>Or is it?</a:t>
            </a:r>
          </a:p>
          <a:p>
            <a:pPr marL="990575" lvl="1" indent="-380990">
              <a:buClr>
                <a:schemeClr val="accent3"/>
              </a:buClr>
              <a:buFont typeface="Wingdings" charset="2"/>
              <a:buChar char="§"/>
            </a:pPr>
            <a:r>
              <a:rPr lang="en-US" sz="2400" dirty="0">
                <a:latin typeface="+mj-lt"/>
              </a:rPr>
              <a:t>Freedom</a:t>
            </a:r>
          </a:p>
          <a:p>
            <a:pPr marL="990575" lvl="1" indent="-380990">
              <a:buClr>
                <a:schemeClr val="accent3"/>
              </a:buClr>
              <a:buFont typeface="Wingdings" charset="2"/>
              <a:buChar char="§"/>
            </a:pPr>
            <a:r>
              <a:rPr lang="en-US" sz="2400" dirty="0">
                <a:latin typeface="+mj-lt"/>
              </a:rPr>
              <a:t>Choice</a:t>
            </a:r>
          </a:p>
          <a:p>
            <a:pPr marL="990575" lvl="1" indent="-380990">
              <a:buClr>
                <a:schemeClr val="accent3"/>
              </a:buClr>
              <a:buFont typeface="Wingdings" charset="2"/>
              <a:buChar char="§"/>
            </a:pPr>
            <a:r>
              <a:rPr lang="en-US" sz="2400" dirty="0">
                <a:latin typeface="+mj-lt"/>
              </a:rPr>
              <a:t>Flexibility</a:t>
            </a:r>
          </a:p>
          <a:p>
            <a:pPr marL="990575" lvl="1" indent="-380990">
              <a:buClr>
                <a:schemeClr val="accent3"/>
              </a:buClr>
              <a:buFont typeface="Wingdings" charset="2"/>
              <a:buChar char="§"/>
            </a:pPr>
            <a:r>
              <a:rPr lang="en-US" sz="2400" dirty="0">
                <a:latin typeface="+mj-lt"/>
              </a:rPr>
              <a:t>Community</a:t>
            </a:r>
          </a:p>
          <a:p>
            <a:pPr marL="380990" indent="-380990">
              <a:buClr>
                <a:schemeClr val="accent3"/>
              </a:buClr>
              <a:buFont typeface="Wingdings" charset="2"/>
              <a:buChar char="§"/>
            </a:pPr>
            <a:endParaRPr lang="en-US" sz="2133" dirty="0">
              <a:solidFill>
                <a:schemeClr val="tx1">
                  <a:lumMod val="75000"/>
                  <a:lumOff val="25000"/>
                </a:schemeClr>
              </a:solidFill>
              <a:latin typeface="+mj-lt"/>
              <a:cs typeface="Franklin Gothic Book"/>
            </a:endParaRPr>
          </a:p>
        </p:txBody>
      </p:sp>
    </p:spTree>
    <p:extLst>
      <p:ext uri="{BB962C8B-B14F-4D97-AF65-F5344CB8AC3E}">
        <p14:creationId xmlns:p14="http://schemas.microsoft.com/office/powerpoint/2010/main" val="1308841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006414" y="188680"/>
            <a:ext cx="10179169" cy="414092"/>
          </a:xfrm>
          <a:prstGeom prst="rect">
            <a:avLst/>
          </a:prstGeom>
          <a:noFill/>
          <a:ln>
            <a:noFill/>
          </a:ln>
        </p:spPr>
        <p:txBody>
          <a:bodyPr vert="horz" lIns="0" tIns="0" rIns="0" bIns="0" rtlCol="0" anchor="ctr" anchorCtr="0">
            <a:noAutofit/>
          </a:bodyPr>
          <a:lstStyle/>
          <a:p>
            <a:pPr algn="ctr">
              <a:spcBef>
                <a:spcPts val="0"/>
              </a:spcBef>
              <a:buClr>
                <a:schemeClr val="accent3"/>
              </a:buClr>
              <a:buSzPct val="25000"/>
            </a:pPr>
            <a:r>
              <a:rPr lang="en-US" sz="4000" dirty="0" smtClean="0"/>
              <a:t>Want to learn more?</a:t>
            </a:r>
            <a:endParaRPr lang="en-US" sz="4000" dirty="0"/>
          </a:p>
        </p:txBody>
      </p:sp>
      <p:sp>
        <p:nvSpPr>
          <p:cNvPr id="62" name="Shape 62"/>
          <p:cNvSpPr txBox="1">
            <a:spLocks noGrp="1"/>
          </p:cNvSpPr>
          <p:nvPr>
            <p:ph type="body" idx="1"/>
          </p:nvPr>
        </p:nvSpPr>
        <p:spPr>
          <a:xfrm>
            <a:off x="748217" y="1131546"/>
            <a:ext cx="10695564" cy="4995089"/>
          </a:xfrm>
          <a:prstGeom prst="rect">
            <a:avLst/>
          </a:prstGeom>
          <a:noFill/>
          <a:ln>
            <a:noFill/>
          </a:ln>
        </p:spPr>
        <p:txBody>
          <a:bodyPr vert="horz" lIns="0" tIns="0" rIns="243833" bIns="0" rtlCol="0" anchor="t" anchorCtr="0">
            <a:noAutofit/>
          </a:bodyPr>
          <a:lstStyle/>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Community</a:t>
            </a:r>
          </a:p>
          <a:p>
            <a:pPr marL="660385" lvl="1" indent="0">
              <a:spcBef>
                <a:spcPts val="1200"/>
              </a:spcBef>
              <a:buClr>
                <a:schemeClr val="accent3"/>
              </a:buClr>
              <a:buSzPct val="100000"/>
              <a:buNone/>
            </a:pPr>
            <a:r>
              <a:rPr lang="en-US" sz="1867" dirty="0">
                <a:solidFill>
                  <a:srgbClr val="262626"/>
                </a:solidFill>
                <a:latin typeface="+mj-lt"/>
                <a:ea typeface="Source Sans Pro"/>
                <a:cs typeface="Source Sans Pro"/>
                <a:sym typeface="Source Sans Pro"/>
              </a:rPr>
              <a:t> </a:t>
            </a:r>
            <a:r>
              <a:rPr lang="en-US" sz="1867" u="sng" dirty="0">
                <a:solidFill>
                  <a:schemeClr val="hlink"/>
                </a:solidFill>
                <a:latin typeface="+mj-lt"/>
                <a:ea typeface="Source Sans Pro"/>
                <a:cs typeface="Source Sans Pro"/>
                <a:sym typeface="Source Sans Pro"/>
                <a:hlinkClick r:id="rId3"/>
              </a:rPr>
              <a:t>http://community.cumulusnetworks.com/</a:t>
            </a:r>
            <a:endParaRPr lang="en-US" sz="1867" u="sng" dirty="0">
              <a:solidFill>
                <a:schemeClr val="hlink"/>
              </a:solidFill>
              <a:latin typeface="+mj-lt"/>
              <a:ea typeface="Source Sans Pro"/>
              <a:cs typeface="Source Sans Pro"/>
              <a:sym typeface="Source Sans Pro"/>
            </a:endParaRPr>
          </a:p>
          <a:p>
            <a:pPr marL="660385" lvl="1" indent="0">
              <a:spcBef>
                <a:spcPts val="1200"/>
              </a:spcBef>
              <a:buClr>
                <a:schemeClr val="accent3"/>
              </a:buClr>
              <a:buSzPct val="100000"/>
              <a:buNone/>
            </a:pPr>
            <a:endParaRPr lang="en-US" sz="1867" u="sng" dirty="0">
              <a:solidFill>
                <a:schemeClr val="hlink"/>
              </a:solidFill>
              <a:latin typeface="+mj-lt"/>
              <a:ea typeface="Source Sans Pro"/>
              <a:cs typeface="Source Sans Pro"/>
              <a:sym typeface="Source Sans Pro"/>
            </a:endParaRP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Slack Channel </a:t>
            </a: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	</a:t>
            </a:r>
            <a:r>
              <a:rPr lang="en-US" sz="1867" dirty="0" err="1">
                <a:solidFill>
                  <a:srgbClr val="262626"/>
                </a:solidFill>
                <a:latin typeface="+mj-lt"/>
                <a:ea typeface="Source Sans Pro"/>
                <a:cs typeface="Source Sans Pro"/>
                <a:sym typeface="Source Sans Pro"/>
              </a:rPr>
              <a:t>cumulusnetworks.slack.com</a:t>
            </a:r>
            <a:endParaRPr lang="en-US" sz="1867" dirty="0">
              <a:solidFill>
                <a:srgbClr val="262626"/>
              </a:solidFill>
              <a:latin typeface="+mj-lt"/>
              <a:ea typeface="Source Sans Pro"/>
              <a:cs typeface="Source Sans Pro"/>
              <a:sym typeface="Source Sans Pro"/>
            </a:endParaRPr>
          </a:p>
          <a:p>
            <a:pPr marL="0" indent="-10158">
              <a:spcBef>
                <a:spcPts val="1200"/>
              </a:spcBef>
              <a:buClr>
                <a:schemeClr val="accent3"/>
              </a:buClr>
              <a:buSzPct val="100000"/>
              <a:buNone/>
            </a:pPr>
            <a:endParaRPr lang="en-US" sz="2400" dirty="0">
              <a:latin typeface="+mj-lt"/>
            </a:endParaRPr>
          </a:p>
          <a:p>
            <a:pPr marL="0" indent="-10158">
              <a:spcBef>
                <a:spcPts val="1200"/>
              </a:spcBef>
              <a:buClr>
                <a:schemeClr val="accent3"/>
              </a:buClr>
              <a:buSzPct val="100000"/>
              <a:buNone/>
            </a:pPr>
            <a:r>
              <a:rPr lang="en-US" sz="2400" dirty="0">
                <a:latin typeface="+mj-lt"/>
              </a:rPr>
              <a:t>Download </a:t>
            </a:r>
            <a:r>
              <a:rPr lang="en-US" sz="2400" b="1" dirty="0">
                <a:solidFill>
                  <a:srgbClr val="262626"/>
                </a:solidFill>
                <a:latin typeface="+mj-lt"/>
                <a:ea typeface="Source Sans Pro"/>
                <a:cs typeface="Source Sans Pro"/>
                <a:sym typeface="Source Sans Pro"/>
              </a:rPr>
              <a:t>Cumulus VM’s </a:t>
            </a: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	</a:t>
            </a:r>
            <a:r>
              <a:rPr lang="en-US" sz="1867" u="sng" dirty="0">
                <a:solidFill>
                  <a:schemeClr val="hlink"/>
                </a:solidFill>
                <a:latin typeface="+mj-lt"/>
                <a:ea typeface="Source Sans Pro"/>
                <a:cs typeface="Source Sans Pro"/>
                <a:sym typeface="Source Sans Pro"/>
                <a:hlinkClick r:id="rId4"/>
              </a:rPr>
              <a:t>https://cumulusnetworks.com/cumulus-vx/</a:t>
            </a:r>
            <a:endParaRPr lang="en-US" sz="1867" u="sng" dirty="0">
              <a:solidFill>
                <a:schemeClr val="hlink"/>
              </a:solidFill>
              <a:latin typeface="+mj-lt"/>
              <a:ea typeface="Source Sans Pro"/>
              <a:cs typeface="Source Sans Pro"/>
              <a:sym typeface="Source Sans Pro"/>
            </a:endParaRPr>
          </a:p>
          <a:p>
            <a:pPr marL="0" indent="-10158">
              <a:spcBef>
                <a:spcPts val="1200"/>
              </a:spcBef>
              <a:buClr>
                <a:schemeClr val="accent3"/>
              </a:buClr>
              <a:buSzPct val="100000"/>
              <a:buNone/>
            </a:pPr>
            <a:endParaRPr lang="en-US" sz="2400" dirty="0">
              <a:latin typeface="+mj-lt"/>
              <a:sym typeface="Source Sans Pro"/>
            </a:endParaRPr>
          </a:p>
          <a:p>
            <a:pPr marL="0" indent="-10158">
              <a:spcBef>
                <a:spcPts val="1200"/>
              </a:spcBef>
              <a:buClr>
                <a:schemeClr val="accent3"/>
              </a:buClr>
              <a:buSzPct val="100000"/>
              <a:buNone/>
            </a:pPr>
            <a:r>
              <a:rPr lang="en-US" sz="2400" dirty="0">
                <a:latin typeface="+mj-lt"/>
                <a:sym typeface="Source Sans Pro"/>
              </a:rPr>
              <a:t>Demo’s and Lab’s</a:t>
            </a:r>
            <a:r>
              <a:rPr lang="en-US" sz="2400" dirty="0">
                <a:solidFill>
                  <a:srgbClr val="262626"/>
                </a:solidFill>
                <a:latin typeface="+mj-lt"/>
                <a:ea typeface="Source Sans Pro"/>
                <a:cs typeface="Source Sans Pro"/>
                <a:sym typeface="Source Sans Pro"/>
              </a:rPr>
              <a:t>:</a:t>
            </a:r>
            <a:r>
              <a:rPr lang="en-US" sz="1867" dirty="0">
                <a:latin typeface="+mj-lt"/>
              </a:rPr>
              <a:t/>
            </a:r>
            <a:br>
              <a:rPr lang="en-US" sz="1867" dirty="0">
                <a:latin typeface="+mj-lt"/>
              </a:rPr>
            </a:br>
            <a:r>
              <a:rPr lang="en-US" sz="1867" dirty="0">
                <a:latin typeface="+mj-lt"/>
              </a:rPr>
              <a:t>	</a:t>
            </a:r>
            <a:r>
              <a:rPr lang="en-US" sz="1867" u="sng" dirty="0">
                <a:solidFill>
                  <a:schemeClr val="hlink"/>
                </a:solidFill>
                <a:latin typeface="+mj-lt"/>
                <a:hlinkClick r:id="rId5"/>
              </a:rPr>
              <a:t>https://support.cumulusnetworks.com/hc/en-us/articles/201787686</a:t>
            </a:r>
            <a:r>
              <a:rPr lang="en-US" sz="1867" dirty="0">
                <a:latin typeface="+mj-lt"/>
              </a:rPr>
              <a:t> 	</a:t>
            </a:r>
            <a:r>
              <a:rPr lang="en-US" sz="1867" u="sng" dirty="0">
                <a:solidFill>
                  <a:schemeClr val="hlink"/>
                </a:solidFill>
                <a:latin typeface="+mj-lt"/>
                <a:hlinkClick r:id="rId6"/>
              </a:rPr>
              <a:t>https://support.cumulusnetworks.com/hc/en-us/sections/200398866</a:t>
            </a:r>
            <a:r>
              <a:rPr lang="en-US" sz="1867" dirty="0">
                <a:latin typeface="+mj-lt"/>
              </a:rPr>
              <a:t> </a:t>
            </a:r>
          </a:p>
        </p:txBody>
      </p:sp>
      <p:sp>
        <p:nvSpPr>
          <p:cNvPr id="64" name="Shape 64"/>
          <p:cNvSpPr txBox="1">
            <a:spLocks noGrp="1"/>
          </p:cNvSpPr>
          <p:nvPr>
            <p:ph type="sldNum" idx="12"/>
          </p:nvPr>
        </p:nvSpPr>
        <p:spPr>
          <a:xfrm>
            <a:off x="11053705" y="6472395"/>
            <a:ext cx="912516" cy="365124"/>
          </a:xfrm>
          <a:prstGeom prst="rect">
            <a:avLst/>
          </a:prstGeom>
          <a:noFill/>
          <a:ln>
            <a:noFill/>
          </a:ln>
        </p:spPr>
        <p:txBody>
          <a:bodyPr vert="horz" lIns="0" tIns="60933" rIns="0" bIns="60933" rtlCol="0" anchor="ctr" anchorCtr="0">
            <a:noAutofit/>
          </a:bodyPr>
          <a:lstStyle/>
          <a:p>
            <a:pPr>
              <a:buSzPct val="25000"/>
            </a:pPr>
            <a:fld id="{00000000-1234-1234-1234-123412341234}" type="slidenum">
              <a:rPr lang="en-US">
                <a:solidFill>
                  <a:schemeClr val="lt1"/>
                </a:solidFill>
                <a:latin typeface="Source Sans Pro"/>
                <a:ea typeface="Source Sans Pro"/>
                <a:cs typeface="Source Sans Pro"/>
                <a:sym typeface="Source Sans Pro"/>
              </a:rPr>
              <a:pPr>
                <a:buSzPct val="25000"/>
              </a:pPr>
              <a:t>30</a:t>
            </a:fld>
            <a:endParaRPr lang="en-US">
              <a:solidFill>
                <a:schemeClr val="lt1"/>
              </a:solidFill>
              <a:latin typeface="Source Sans Pro"/>
              <a:ea typeface="Source Sans Pro"/>
              <a:cs typeface="Source Sans Pro"/>
              <a:sym typeface="Source Sans Pro"/>
            </a:endParaRPr>
          </a:p>
        </p:txBody>
      </p:sp>
      <p:pic>
        <p:nvPicPr>
          <p:cNvPr id="65" name="Shape 65"/>
          <p:cNvPicPr preferRelativeResize="0"/>
          <p:nvPr/>
        </p:nvPicPr>
        <p:blipFill>
          <a:blip r:embed="rId7">
            <a:alphaModFix/>
          </a:blip>
          <a:stretch>
            <a:fillRect/>
          </a:stretch>
        </p:blipFill>
        <p:spPr>
          <a:xfrm>
            <a:off x="9983841" y="1177109"/>
            <a:ext cx="1524499" cy="2314999"/>
          </a:xfrm>
          <a:prstGeom prst="rect">
            <a:avLst/>
          </a:prstGeom>
          <a:noFill/>
          <a:ln>
            <a:noFill/>
          </a:ln>
        </p:spPr>
      </p:pic>
      <p:pic>
        <p:nvPicPr>
          <p:cNvPr id="3" name="Picture 2"/>
          <p:cNvPicPr>
            <a:picLocks noChangeAspect="1"/>
          </p:cNvPicPr>
          <p:nvPr/>
        </p:nvPicPr>
        <p:blipFill>
          <a:blip r:embed="rId8"/>
          <a:stretch>
            <a:fillRect/>
          </a:stretch>
        </p:blipFill>
        <p:spPr>
          <a:xfrm>
            <a:off x="2779777" y="2189094"/>
            <a:ext cx="1724168" cy="708476"/>
          </a:xfrm>
          <a:prstGeom prst="rect">
            <a:avLst/>
          </a:prstGeom>
        </p:spPr>
      </p:pic>
    </p:spTree>
    <p:extLst>
      <p:ext uri="{BB962C8B-B14F-4D97-AF65-F5344CB8AC3E}">
        <p14:creationId xmlns:p14="http://schemas.microsoft.com/office/powerpoint/2010/main" val="623136521"/>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73361" y="418452"/>
            <a:ext cx="4259153" cy="4826597"/>
          </a:xfrm>
        </p:spPr>
        <p:txBody>
          <a:bodyPr>
            <a:normAutofit/>
          </a:bodyPr>
          <a:lstStyle/>
          <a:p>
            <a:r>
              <a:rPr lang="en-US" sz="4400" b="1" dirty="0">
                <a:solidFill>
                  <a:schemeClr val="bg1"/>
                </a:solidFill>
              </a:rPr>
              <a:t>a</a:t>
            </a:r>
            <a:r>
              <a:rPr lang="en-US" sz="4400" b="1" dirty="0" smtClean="0">
                <a:solidFill>
                  <a:schemeClr val="bg1"/>
                </a:solidFill>
              </a:rPr>
              <a:t>rtisan</a:t>
            </a:r>
            <a:r>
              <a:rPr lang="sv-SE" sz="4400" dirty="0" smtClean="0">
                <a:solidFill>
                  <a:schemeClr val="bg1">
                    <a:lumMod val="85000"/>
                  </a:schemeClr>
                </a:solidFill>
              </a:rPr>
              <a:t>|</a:t>
            </a:r>
            <a:r>
              <a:rPr lang="sv-SE" sz="4400" dirty="0">
                <a:solidFill>
                  <a:schemeClr val="bg1">
                    <a:lumMod val="85000"/>
                  </a:schemeClr>
                </a:solidFill>
              </a:rPr>
              <a:t>ˈ</a:t>
            </a:r>
            <a:r>
              <a:rPr lang="sv-SE" sz="4400" dirty="0" err="1">
                <a:solidFill>
                  <a:schemeClr val="bg1">
                    <a:lumMod val="85000"/>
                  </a:schemeClr>
                </a:solidFill>
              </a:rPr>
              <a:t>ärtəzən</a:t>
            </a:r>
            <a:r>
              <a:rPr lang="sv-SE" sz="4400" dirty="0">
                <a:solidFill>
                  <a:schemeClr val="bg1">
                    <a:lumMod val="85000"/>
                  </a:schemeClr>
                </a:solidFill>
              </a:rPr>
              <a:t>|</a:t>
            </a:r>
            <a:r>
              <a:rPr lang="en-US" sz="4400" b="1" dirty="0" smtClean="0">
                <a:solidFill>
                  <a:schemeClr val="bg1">
                    <a:lumMod val="85000"/>
                  </a:schemeClr>
                </a:solidFill>
              </a:rPr>
              <a:t> </a:t>
            </a:r>
            <a:r>
              <a:rPr lang="en-US" dirty="0" smtClean="0">
                <a:solidFill>
                  <a:schemeClr val="bg1">
                    <a:lumMod val="75000"/>
                  </a:schemeClr>
                </a:solidFill>
              </a:rPr>
              <a:t/>
            </a:r>
            <a:br>
              <a:rPr lang="en-US" dirty="0" smtClean="0">
                <a:solidFill>
                  <a:schemeClr val="bg1">
                    <a:lumMod val="75000"/>
                  </a:schemeClr>
                </a:solidFill>
              </a:rPr>
            </a:br>
            <a:r>
              <a:rPr lang="en-US" i="1" dirty="0" smtClean="0">
                <a:solidFill>
                  <a:schemeClr val="bg1"/>
                </a:solidFill>
              </a:rPr>
              <a:t>noun</a:t>
            </a:r>
            <a:br>
              <a:rPr lang="en-US" i="1" dirty="0" smtClean="0">
                <a:solidFill>
                  <a:schemeClr val="bg1"/>
                </a:solidFill>
              </a:rPr>
            </a:br>
            <a:r>
              <a:rPr lang="en-US" dirty="0" smtClean="0">
                <a:solidFill>
                  <a:schemeClr val="bg1"/>
                </a:solidFill>
              </a:rPr>
              <a:t>a person or company that makes a high-quality or distinctive product in small quantities, usually</a:t>
            </a:r>
            <a:br>
              <a:rPr lang="en-US" dirty="0" smtClean="0">
                <a:solidFill>
                  <a:schemeClr val="bg1"/>
                </a:solidFill>
              </a:rPr>
            </a:br>
            <a:r>
              <a:rPr lang="en-US" dirty="0" smtClean="0">
                <a:solidFill>
                  <a:schemeClr val="bg1"/>
                </a:solidFill>
              </a:rPr>
              <a:t>by hand or using traditional</a:t>
            </a:r>
            <a:br>
              <a:rPr lang="en-US" dirty="0" smtClean="0">
                <a:solidFill>
                  <a:schemeClr val="bg1"/>
                </a:solidFill>
              </a:rPr>
            </a:br>
            <a:r>
              <a:rPr lang="en-US" dirty="0" smtClean="0">
                <a:solidFill>
                  <a:schemeClr val="bg1"/>
                </a:solidFill>
              </a:rPr>
              <a:t>methods.</a:t>
            </a:r>
            <a:endParaRPr lang="en-US" dirty="0">
              <a:solidFill>
                <a:schemeClr val="bg1"/>
              </a:solidFill>
            </a:endParaRPr>
          </a:p>
        </p:txBody>
      </p:sp>
      <p:sp>
        <p:nvSpPr>
          <p:cNvPr id="3" name="Content Placeholder 2"/>
          <p:cNvSpPr>
            <a:spLocks noGrp="1"/>
          </p:cNvSpPr>
          <p:nvPr>
            <p:ph type="body" sz="half" idx="2"/>
          </p:nvPr>
        </p:nvSpPr>
        <p:spPr>
          <a:xfrm>
            <a:off x="321733" y="2184400"/>
            <a:ext cx="4938714" cy="3996267"/>
          </a:xfrm>
        </p:spPr>
        <p:txBody>
          <a:bodyPr>
            <a:noAutofit/>
          </a:bodyPr>
          <a:lstStyle/>
          <a:p>
            <a:pPr marL="342900" indent="-342900" algn="l">
              <a:buFont typeface="Arial" charset="0"/>
              <a:buChar char="•"/>
            </a:pPr>
            <a:endParaRPr lang="en-US" sz="2400" dirty="0" smtClean="0"/>
          </a:p>
        </p:txBody>
      </p:sp>
      <p:sp>
        <p:nvSpPr>
          <p:cNvPr id="4" name="Rectangle 3"/>
          <p:cNvSpPr/>
          <p:nvPr/>
        </p:nvSpPr>
        <p:spPr>
          <a:xfrm>
            <a:off x="5971607" y="3244334"/>
            <a:ext cx="248786" cy="369332"/>
          </a:xfrm>
          <a:prstGeom prst="rect">
            <a:avLst/>
          </a:prstGeom>
        </p:spPr>
        <p:txBody>
          <a:bodyPr wrap="none">
            <a:spAutoFit/>
          </a:bodyPr>
          <a:lstStyle/>
          <a:p>
            <a:r>
              <a:rPr lang="en-US" dirty="0"/>
              <a:t> </a:t>
            </a:r>
          </a:p>
        </p:txBody>
      </p:sp>
      <p:sp>
        <p:nvSpPr>
          <p:cNvPr id="5" name="Rectangle 4"/>
          <p:cNvSpPr/>
          <p:nvPr/>
        </p:nvSpPr>
        <p:spPr>
          <a:xfrm>
            <a:off x="5971607" y="3244334"/>
            <a:ext cx="248786" cy="369332"/>
          </a:xfrm>
          <a:prstGeom prst="rect">
            <a:avLst/>
          </a:prstGeom>
        </p:spPr>
        <p:txBody>
          <a:bodyPr wrap="none">
            <a:spAutoFit/>
          </a:bodyPr>
          <a:lstStyle/>
          <a:p>
            <a:r>
              <a:rPr lang="en-US" dirty="0"/>
              <a:t> </a:t>
            </a:r>
          </a:p>
        </p:txBody>
      </p:sp>
      <p:sp>
        <p:nvSpPr>
          <p:cNvPr id="7" name="Rectangle 6"/>
          <p:cNvSpPr/>
          <p:nvPr/>
        </p:nvSpPr>
        <p:spPr>
          <a:xfrm>
            <a:off x="5971607" y="3244334"/>
            <a:ext cx="248786" cy="369332"/>
          </a:xfrm>
          <a:prstGeom prst="rect">
            <a:avLst/>
          </a:prstGeom>
        </p:spPr>
        <p:txBody>
          <a:bodyPr wrap="none">
            <a:spAutoFit/>
          </a:bodyPr>
          <a:lstStyle/>
          <a:p>
            <a:r>
              <a:rPr lang="en-US" dirty="0"/>
              <a:t> </a:t>
            </a:r>
          </a:p>
        </p:txBody>
      </p:sp>
      <p:pic>
        <p:nvPicPr>
          <p:cNvPr id="9" name="Picture 8"/>
          <p:cNvPicPr>
            <a:picLocks noChangeAspect="1"/>
          </p:cNvPicPr>
          <p:nvPr/>
        </p:nvPicPr>
        <p:blipFill rotWithShape="1">
          <a:blip r:embed="rId3"/>
          <a:srcRect l="216" t="-1037" r="-1" b="17426"/>
          <a:stretch/>
        </p:blipFill>
        <p:spPr>
          <a:xfrm>
            <a:off x="0" y="-186266"/>
            <a:ext cx="12192000" cy="7044266"/>
          </a:xfrm>
          <a:prstGeom prst="rect">
            <a:avLst/>
          </a:prstGeom>
        </p:spPr>
      </p:pic>
      <p:sp>
        <p:nvSpPr>
          <p:cNvPr id="10" name="TextBox 9"/>
          <p:cNvSpPr txBox="1"/>
          <p:nvPr/>
        </p:nvSpPr>
        <p:spPr>
          <a:xfrm>
            <a:off x="0" y="6488668"/>
            <a:ext cx="11023600" cy="369332"/>
          </a:xfrm>
          <a:prstGeom prst="rect">
            <a:avLst/>
          </a:prstGeom>
          <a:noFill/>
        </p:spPr>
        <p:txBody>
          <a:bodyPr wrap="square" rtlCol="0">
            <a:spAutoFit/>
          </a:bodyPr>
          <a:lstStyle/>
          <a:p>
            <a:r>
              <a:rPr lang="en-US" dirty="0" smtClean="0">
                <a:solidFill>
                  <a:schemeClr val="bg1"/>
                </a:solidFill>
              </a:rPr>
              <a:t>“Artisan working meticulously on a wooden sculpture” by Piseth1 is licensed under CC-BY-SA-3.0</a:t>
            </a:r>
            <a:endParaRPr lang="en-US" dirty="0">
              <a:solidFill>
                <a:schemeClr val="bg1"/>
              </a:solidFill>
            </a:endParaRPr>
          </a:p>
        </p:txBody>
      </p:sp>
    </p:spTree>
    <p:extLst>
      <p:ext uri="{BB962C8B-B14F-4D97-AF65-F5344CB8AC3E}">
        <p14:creationId xmlns:p14="http://schemas.microsoft.com/office/powerpoint/2010/main" val="65242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CI/CD in a Network Context</a:t>
            </a:r>
            <a:endParaRPr lang="en-US" dirty="0"/>
          </a:p>
        </p:txBody>
      </p:sp>
      <p:sp>
        <p:nvSpPr>
          <p:cNvPr id="8" name="Content Placeholder 7"/>
          <p:cNvSpPr>
            <a:spLocks noGrp="1"/>
          </p:cNvSpPr>
          <p:nvPr>
            <p:ph idx="1"/>
          </p:nvPr>
        </p:nvSpPr>
        <p:spPr/>
        <p:txBody>
          <a:bodyPr>
            <a:normAutofit fontScale="85000" lnSpcReduction="20000"/>
          </a:bodyPr>
          <a:lstStyle/>
          <a:p>
            <a:r>
              <a:rPr lang="en-US" dirty="0" smtClean="0"/>
              <a:t>CI/CD was originally intended for software</a:t>
            </a:r>
          </a:p>
          <a:p>
            <a:r>
              <a:rPr lang="en-US" dirty="0" smtClean="0"/>
              <a:t>CI/CD evolves and matures into DevOps</a:t>
            </a:r>
            <a:endParaRPr lang="en-US" dirty="0" smtClean="0"/>
          </a:p>
          <a:p>
            <a:r>
              <a:rPr lang="en-US" dirty="0" smtClean="0"/>
              <a:t>Network Configuration is now code</a:t>
            </a:r>
          </a:p>
          <a:p>
            <a:r>
              <a:rPr lang="en-US" dirty="0" smtClean="0"/>
              <a:t>Desired outcomes for </a:t>
            </a:r>
            <a:r>
              <a:rPr lang="en-US" dirty="0" err="1" smtClean="0"/>
              <a:t>NetDevOps</a:t>
            </a:r>
            <a:r>
              <a:rPr lang="en-US" dirty="0" smtClean="0"/>
              <a:t>:</a:t>
            </a:r>
          </a:p>
          <a:p>
            <a:pPr lvl="1"/>
            <a:r>
              <a:rPr lang="en-US" dirty="0" smtClean="0"/>
              <a:t>Raise quality and value of the Infrastructure AND the services on top of it</a:t>
            </a:r>
          </a:p>
          <a:p>
            <a:pPr lvl="1"/>
            <a:r>
              <a:rPr lang="en-US" dirty="0" smtClean="0"/>
              <a:t>Spend less time on </a:t>
            </a:r>
            <a:r>
              <a:rPr lang="en-US" u="sng" dirty="0" smtClean="0"/>
              <a:t>unplanned work &amp; rework</a:t>
            </a:r>
            <a:r>
              <a:rPr lang="en-US" dirty="0" smtClean="0"/>
              <a:t> [1]</a:t>
            </a:r>
          </a:p>
          <a:p>
            <a:pPr lvl="1"/>
            <a:r>
              <a:rPr lang="en-US" dirty="0" smtClean="0"/>
              <a:t>Stop creating snowflakes</a:t>
            </a:r>
          </a:p>
          <a:p>
            <a:pPr lvl="1"/>
            <a:r>
              <a:rPr lang="en-US" dirty="0" smtClean="0"/>
              <a:t>Automate repetitive tasks</a:t>
            </a:r>
          </a:p>
          <a:p>
            <a:pPr lvl="1"/>
            <a:r>
              <a:rPr lang="en-US" dirty="0" smtClean="0"/>
              <a:t>All changes go through Code Control</a:t>
            </a:r>
          </a:p>
          <a:p>
            <a:r>
              <a:rPr lang="en-US" dirty="0" smtClean="0"/>
              <a:t>Operational Improvement with </a:t>
            </a:r>
            <a:r>
              <a:rPr lang="en-US" dirty="0" err="1" smtClean="0"/>
              <a:t>NetDevOps</a:t>
            </a:r>
            <a:endParaRPr lang="en-US" dirty="0" smtClean="0"/>
          </a:p>
          <a:p>
            <a:pPr lvl="1"/>
            <a:r>
              <a:rPr lang="en-US" dirty="0" smtClean="0"/>
              <a:t>Capacity Planning</a:t>
            </a:r>
          </a:p>
          <a:p>
            <a:pPr lvl="1"/>
            <a:r>
              <a:rPr lang="en-US" dirty="0" smtClean="0"/>
              <a:t>Automate troubleshooting steps / information gathering</a:t>
            </a:r>
          </a:p>
          <a:p>
            <a:pPr lvl="1"/>
            <a:r>
              <a:rPr lang="en-US" dirty="0"/>
              <a:t>Automate maintenance events and engaging “Smart Hands”</a:t>
            </a:r>
          </a:p>
          <a:p>
            <a:pPr lvl="1"/>
            <a:endParaRPr lang="en-US" dirty="0" smtClean="0"/>
          </a:p>
          <a:p>
            <a:endParaRPr lang="en-US" dirty="0"/>
          </a:p>
        </p:txBody>
      </p:sp>
      <p:sp>
        <p:nvSpPr>
          <p:cNvPr id="3" name="TextBox 2"/>
          <p:cNvSpPr txBox="1"/>
          <p:nvPr/>
        </p:nvSpPr>
        <p:spPr>
          <a:xfrm>
            <a:off x="0" y="6488668"/>
            <a:ext cx="4631332" cy="369332"/>
          </a:xfrm>
          <a:prstGeom prst="rect">
            <a:avLst/>
          </a:prstGeom>
          <a:noFill/>
        </p:spPr>
        <p:txBody>
          <a:bodyPr wrap="none" rtlCol="0">
            <a:spAutoFit/>
          </a:bodyPr>
          <a:lstStyle/>
          <a:p>
            <a:r>
              <a:rPr lang="en-US" dirty="0" smtClean="0"/>
              <a:t>[1] “2016 State of DevOps” Report from Puppet</a:t>
            </a:r>
            <a:endParaRPr lang="en-US" dirty="0"/>
          </a:p>
        </p:txBody>
      </p:sp>
    </p:spTree>
    <p:extLst>
      <p:ext uri="{BB962C8B-B14F-4D97-AF65-F5344CB8AC3E}">
        <p14:creationId xmlns:p14="http://schemas.microsoft.com/office/powerpoint/2010/main" val="152168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2"/>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2287" r="-2" b="13502"/>
          <a:stretch/>
        </p:blipFill>
        <p:spPr>
          <a:xfrm>
            <a:off x="0" y="0"/>
            <a:ext cx="12192000" cy="6858000"/>
          </a:xfrm>
          <a:prstGeom prst="rect">
            <a:avLst/>
          </a:prstGeom>
        </p:spPr>
      </p:pic>
      <p:sp>
        <p:nvSpPr>
          <p:cNvPr id="8" name="TextBox 7"/>
          <p:cNvSpPr txBox="1"/>
          <p:nvPr/>
        </p:nvSpPr>
        <p:spPr>
          <a:xfrm>
            <a:off x="1634784" y="6488668"/>
            <a:ext cx="11006667" cy="369332"/>
          </a:xfrm>
          <a:prstGeom prst="rect">
            <a:avLst/>
          </a:prstGeom>
          <a:noFill/>
        </p:spPr>
        <p:txBody>
          <a:bodyPr wrap="square" rtlCol="0">
            <a:spAutoFit/>
          </a:bodyPr>
          <a:lstStyle/>
          <a:p>
            <a:r>
              <a:rPr lang="en-US" dirty="0" smtClean="0">
                <a:solidFill>
                  <a:schemeClr val="bg1"/>
                </a:solidFill>
              </a:rPr>
              <a:t>“Arithmetical machine with </a:t>
            </a:r>
            <a:r>
              <a:rPr lang="en-US" dirty="0" err="1" smtClean="0">
                <a:solidFill>
                  <a:schemeClr val="bg1"/>
                </a:solidFill>
              </a:rPr>
              <a:t>neperian</a:t>
            </a:r>
            <a:r>
              <a:rPr lang="en-US" dirty="0" smtClean="0">
                <a:solidFill>
                  <a:schemeClr val="bg1"/>
                </a:solidFill>
              </a:rPr>
              <a:t> cylinders” by René </a:t>
            </a:r>
            <a:r>
              <a:rPr lang="en-US" dirty="0" err="1" smtClean="0">
                <a:solidFill>
                  <a:schemeClr val="bg1"/>
                </a:solidFill>
              </a:rPr>
              <a:t>Grillet</a:t>
            </a:r>
            <a:r>
              <a:rPr lang="en-US" dirty="0" smtClean="0">
                <a:solidFill>
                  <a:schemeClr val="bg1"/>
                </a:solidFill>
              </a:rPr>
              <a:t> is licensed under CC-BY-SA-3.0</a:t>
            </a:r>
            <a:endParaRPr lang="en-US" dirty="0">
              <a:solidFill>
                <a:schemeClr val="bg1"/>
              </a:solidFill>
            </a:endParaRPr>
          </a:p>
        </p:txBody>
      </p:sp>
      <p:sp>
        <p:nvSpPr>
          <p:cNvPr id="2" name="TextBox 1"/>
          <p:cNvSpPr txBox="1"/>
          <p:nvPr/>
        </p:nvSpPr>
        <p:spPr>
          <a:xfrm>
            <a:off x="2933206" y="2268187"/>
            <a:ext cx="7792604" cy="3139321"/>
          </a:xfrm>
          <a:prstGeom prst="rect">
            <a:avLst/>
          </a:prstGeom>
          <a:noFill/>
        </p:spPr>
        <p:txBody>
          <a:bodyPr wrap="square" rtlCol="0">
            <a:spAutoFit/>
          </a:bodyPr>
          <a:lstStyle/>
          <a:p>
            <a:r>
              <a:rPr lang="en-US" sz="6600" b="1" dirty="0" smtClean="0">
                <a:solidFill>
                  <a:schemeClr val="bg1"/>
                </a:solidFill>
              </a:rPr>
              <a:t>No more Excel templating for network devices!</a:t>
            </a:r>
            <a:endParaRPr lang="en-US" sz="6600" b="1" dirty="0">
              <a:solidFill>
                <a:schemeClr val="bg1"/>
              </a:solidFill>
            </a:endParaRPr>
          </a:p>
        </p:txBody>
      </p:sp>
    </p:spTree>
    <p:extLst>
      <p:ext uri="{BB962C8B-B14F-4D97-AF65-F5344CB8AC3E}">
        <p14:creationId xmlns:p14="http://schemas.microsoft.com/office/powerpoint/2010/main" val="1276075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1" y="1"/>
            <a:ext cx="12193007" cy="6709558"/>
          </a:xfrm>
          <a:prstGeom prst="rect">
            <a:avLst/>
          </a:prstGeom>
        </p:spPr>
      </p:pic>
      <p:sp>
        <p:nvSpPr>
          <p:cNvPr id="3" name="Rectangle 2"/>
          <p:cNvSpPr/>
          <p:nvPr/>
        </p:nvSpPr>
        <p:spPr>
          <a:xfrm>
            <a:off x="-1" y="2291938"/>
            <a:ext cx="2588821" cy="92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86940" y="627413"/>
            <a:ext cx="3109355" cy="92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42020" y="710541"/>
            <a:ext cx="2588821" cy="92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42020" y="-215734"/>
            <a:ext cx="2965276" cy="92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7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GitLab</a:t>
            </a:r>
            <a:r>
              <a:rPr lang="en-US" dirty="0" smtClean="0"/>
              <a:t> CI Anatomy </a:t>
            </a:r>
            <a:endParaRPr lang="en-US" dirty="0"/>
          </a:p>
        </p:txBody>
      </p:sp>
      <p:pic>
        <p:nvPicPr>
          <p:cNvPr id="9" name="Picture 8"/>
          <p:cNvPicPr>
            <a:picLocks noChangeAspect="1"/>
          </p:cNvPicPr>
          <p:nvPr/>
        </p:nvPicPr>
        <p:blipFill>
          <a:blip r:embed="rId2"/>
          <a:stretch>
            <a:fillRect/>
          </a:stretch>
        </p:blipFill>
        <p:spPr>
          <a:xfrm>
            <a:off x="0" y="1249301"/>
            <a:ext cx="5733600" cy="4961494"/>
          </a:xfrm>
          <a:prstGeom prst="rect">
            <a:avLst/>
          </a:prstGeom>
        </p:spPr>
      </p:pic>
      <p:pic>
        <p:nvPicPr>
          <p:cNvPr id="10" name="Picture 9"/>
          <p:cNvPicPr>
            <a:picLocks noChangeAspect="1"/>
          </p:cNvPicPr>
          <p:nvPr/>
        </p:nvPicPr>
        <p:blipFill>
          <a:blip r:embed="rId3"/>
          <a:stretch>
            <a:fillRect/>
          </a:stretch>
        </p:blipFill>
        <p:spPr>
          <a:xfrm>
            <a:off x="5603422" y="1344304"/>
            <a:ext cx="6469788" cy="4961494"/>
          </a:xfrm>
          <a:prstGeom prst="rect">
            <a:avLst/>
          </a:prstGeom>
        </p:spPr>
      </p:pic>
    </p:spTree>
    <p:extLst>
      <p:ext uri="{BB962C8B-B14F-4D97-AF65-F5344CB8AC3E}">
        <p14:creationId xmlns:p14="http://schemas.microsoft.com/office/powerpoint/2010/main" val="10299564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Behave</a:t>
            </a:r>
            <a:endParaRPr lang="en-US" dirty="0"/>
          </a:p>
        </p:txBody>
      </p:sp>
      <p:sp>
        <p:nvSpPr>
          <p:cNvPr id="6" name="Text Placeholder 5"/>
          <p:cNvSpPr>
            <a:spLocks noGrp="1"/>
          </p:cNvSpPr>
          <p:nvPr>
            <p:ph idx="1"/>
          </p:nvPr>
        </p:nvSpPr>
        <p:spPr>
          <a:xfrm>
            <a:off x="6600951" y="1307073"/>
            <a:ext cx="4815840" cy="4376928"/>
          </a:xfrm>
        </p:spPr>
        <p:txBody>
          <a:bodyPr anchor="t">
            <a:normAutofit/>
          </a:bodyPr>
          <a:lstStyle/>
          <a:p>
            <a:pPr marL="0" indent="0" algn="ctr">
              <a:buNone/>
            </a:pPr>
            <a:r>
              <a:rPr lang="en-US" sz="3200" dirty="0" smtClean="0"/>
              <a:t>Backing </a:t>
            </a:r>
            <a:r>
              <a:rPr lang="en-US" sz="3200" dirty="0" smtClean="0"/>
              <a:t>Python </a:t>
            </a:r>
            <a:r>
              <a:rPr lang="en-US" sz="3200" dirty="0" smtClean="0"/>
              <a:t>code</a:t>
            </a:r>
          </a:p>
          <a:p>
            <a:pPr marL="0" indent="0" algn="ctr">
              <a:buNone/>
            </a:pPr>
            <a:r>
              <a:rPr lang="en-US" sz="3200" b="1" dirty="0" smtClean="0"/>
              <a:t>./validation/steps/</a:t>
            </a:r>
            <a:r>
              <a:rPr lang="en-US" sz="3200" b="1" dirty="0" err="1" smtClean="0"/>
              <a:t>bgp.py</a:t>
            </a:r>
            <a:endParaRPr lang="en-US" sz="3200" b="1" dirty="0"/>
          </a:p>
        </p:txBody>
      </p:sp>
      <p:pic>
        <p:nvPicPr>
          <p:cNvPr id="4" name="Picture 3"/>
          <p:cNvPicPr>
            <a:picLocks noChangeAspect="1"/>
          </p:cNvPicPr>
          <p:nvPr/>
        </p:nvPicPr>
        <p:blipFill>
          <a:blip r:embed="rId2"/>
          <a:stretch>
            <a:fillRect/>
          </a:stretch>
        </p:blipFill>
        <p:spPr>
          <a:xfrm>
            <a:off x="198669" y="4676744"/>
            <a:ext cx="5897331" cy="2014515"/>
          </a:xfrm>
          <a:prstGeom prst="rect">
            <a:avLst/>
          </a:prstGeom>
        </p:spPr>
      </p:pic>
      <p:pic>
        <p:nvPicPr>
          <p:cNvPr id="5" name="Picture 4"/>
          <p:cNvPicPr>
            <a:picLocks noChangeAspect="1"/>
          </p:cNvPicPr>
          <p:nvPr/>
        </p:nvPicPr>
        <p:blipFill>
          <a:blip r:embed="rId3"/>
          <a:stretch>
            <a:fillRect/>
          </a:stretch>
        </p:blipFill>
        <p:spPr>
          <a:xfrm>
            <a:off x="6096000" y="2446527"/>
            <a:ext cx="5825742" cy="4244732"/>
          </a:xfrm>
          <a:prstGeom prst="rect">
            <a:avLst/>
          </a:prstGeom>
        </p:spPr>
      </p:pic>
      <p:sp>
        <p:nvSpPr>
          <p:cNvPr id="7" name="Text Placeholder 2"/>
          <p:cNvSpPr txBox="1">
            <a:spLocks/>
          </p:cNvSpPr>
          <p:nvPr/>
        </p:nvSpPr>
        <p:spPr>
          <a:xfrm>
            <a:off x="565000" y="3485154"/>
            <a:ext cx="5164667" cy="252306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3200" dirty="0" smtClean="0"/>
              <a:t>“feature” code</a:t>
            </a:r>
          </a:p>
          <a:p>
            <a:pPr marL="0" indent="0" algn="ctr">
              <a:buNone/>
            </a:pPr>
            <a:r>
              <a:rPr lang="en-US" sz="3200" b="1" dirty="0" smtClean="0"/>
              <a:t>./validation/</a:t>
            </a:r>
            <a:r>
              <a:rPr lang="en-US" sz="3200" b="1" dirty="0" err="1" smtClean="0"/>
              <a:t>bgp.feature</a:t>
            </a:r>
            <a:endParaRPr lang="en-US" sz="3200" b="1" dirty="0"/>
          </a:p>
        </p:txBody>
      </p:sp>
      <p:sp>
        <p:nvSpPr>
          <p:cNvPr id="8" name="TextBox 7"/>
          <p:cNvSpPr txBox="1"/>
          <p:nvPr/>
        </p:nvSpPr>
        <p:spPr>
          <a:xfrm>
            <a:off x="150077" y="1848009"/>
            <a:ext cx="5945923" cy="954107"/>
          </a:xfrm>
          <a:prstGeom prst="rect">
            <a:avLst/>
          </a:prstGeom>
          <a:noFill/>
        </p:spPr>
        <p:txBody>
          <a:bodyPr wrap="none" rtlCol="0">
            <a:spAutoFit/>
          </a:bodyPr>
          <a:lstStyle/>
          <a:p>
            <a:pPr marL="457200" indent="-457200">
              <a:buFont typeface="Arial" charset="0"/>
              <a:buChar char="•"/>
            </a:pPr>
            <a:r>
              <a:rPr lang="en-US" sz="2800" dirty="0" smtClean="0"/>
              <a:t>Behavior-Driven Development (BDD)</a:t>
            </a:r>
          </a:p>
          <a:p>
            <a:pPr marL="457200" indent="-457200">
              <a:buFont typeface="Arial" charset="0"/>
              <a:buChar char="•"/>
            </a:pPr>
            <a:r>
              <a:rPr lang="en-US" sz="2800" dirty="0" smtClean="0"/>
              <a:t>Natural Language Tests</a:t>
            </a:r>
            <a:endParaRPr lang="en-US" sz="2800" dirty="0"/>
          </a:p>
        </p:txBody>
      </p:sp>
    </p:spTree>
    <p:extLst>
      <p:ext uri="{BB962C8B-B14F-4D97-AF65-F5344CB8AC3E}">
        <p14:creationId xmlns:p14="http://schemas.microsoft.com/office/powerpoint/2010/main" val="175974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2076" y="4137558"/>
            <a:ext cx="2038931" cy="402954"/>
          </a:xfrm>
          <a:prstGeom prst="rect">
            <a:avLst/>
          </a:prstGeom>
          <a:solidFill>
            <a:srgbClr val="D5F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Switch Ports</a:t>
            </a:r>
            <a:endParaRPr lang="en-US" dirty="0">
              <a:solidFill>
                <a:schemeClr val="tx1"/>
              </a:solidFill>
            </a:endParaRPr>
          </a:p>
        </p:txBody>
      </p:sp>
      <p:sp>
        <p:nvSpPr>
          <p:cNvPr id="7" name="Rectangle 6"/>
          <p:cNvSpPr/>
          <p:nvPr/>
        </p:nvSpPr>
        <p:spPr>
          <a:xfrm>
            <a:off x="1602075" y="3734604"/>
            <a:ext cx="2038931"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VLANs</a:t>
            </a:r>
            <a:endParaRPr lang="en-US" dirty="0">
              <a:solidFill>
                <a:schemeClr val="tx1"/>
              </a:solidFill>
            </a:endParaRPr>
          </a:p>
        </p:txBody>
      </p:sp>
      <p:sp>
        <p:nvSpPr>
          <p:cNvPr id="8" name="Rectangle 7"/>
          <p:cNvSpPr/>
          <p:nvPr/>
        </p:nvSpPr>
        <p:spPr>
          <a:xfrm>
            <a:off x="1602073" y="3331650"/>
            <a:ext cx="2038931" cy="402954"/>
          </a:xfrm>
          <a:prstGeom prst="rect">
            <a:avLst/>
          </a:prstGeom>
          <a:solidFill>
            <a:srgbClr val="D5F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Subnets</a:t>
            </a:r>
            <a:endParaRPr lang="en-US" dirty="0">
              <a:solidFill>
                <a:schemeClr val="tx1"/>
              </a:solidFill>
            </a:endParaRPr>
          </a:p>
        </p:txBody>
      </p:sp>
      <p:sp>
        <p:nvSpPr>
          <p:cNvPr id="9" name="Rectangle 8"/>
          <p:cNvSpPr/>
          <p:nvPr/>
        </p:nvSpPr>
        <p:spPr>
          <a:xfrm>
            <a:off x="1602073" y="2928696"/>
            <a:ext cx="2038931"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Switches</a:t>
            </a:r>
            <a:endParaRPr lang="en-US" dirty="0">
              <a:solidFill>
                <a:schemeClr val="tx1"/>
              </a:solidFill>
            </a:endParaRPr>
          </a:p>
        </p:txBody>
      </p:sp>
      <p:sp>
        <p:nvSpPr>
          <p:cNvPr id="10" name="Rectangle 9"/>
          <p:cNvSpPr/>
          <p:nvPr/>
        </p:nvSpPr>
        <p:spPr>
          <a:xfrm>
            <a:off x="1602073" y="2525742"/>
            <a:ext cx="2038931" cy="402954"/>
          </a:xfrm>
          <a:prstGeom prst="rect">
            <a:avLst/>
          </a:prstGeom>
          <a:solidFill>
            <a:srgbClr val="D5F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BGP</a:t>
            </a:r>
            <a:endParaRPr lang="en-US" dirty="0">
              <a:solidFill>
                <a:schemeClr val="tx1"/>
              </a:solidFill>
            </a:endParaRPr>
          </a:p>
        </p:txBody>
      </p:sp>
      <p:sp>
        <p:nvSpPr>
          <p:cNvPr id="11" name="Rectangle 10"/>
          <p:cNvSpPr/>
          <p:nvPr/>
        </p:nvSpPr>
        <p:spPr>
          <a:xfrm>
            <a:off x="1602073" y="2122788"/>
            <a:ext cx="2038931"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LACP / MLAG</a:t>
            </a:r>
            <a:endParaRPr lang="en-US" dirty="0">
              <a:solidFill>
                <a:schemeClr val="tx1"/>
              </a:solidFill>
            </a:endParaRPr>
          </a:p>
        </p:txBody>
      </p:sp>
      <p:sp>
        <p:nvSpPr>
          <p:cNvPr id="12" name="Rectangle 11"/>
          <p:cNvSpPr/>
          <p:nvPr/>
        </p:nvSpPr>
        <p:spPr>
          <a:xfrm>
            <a:off x="1602073" y="1719834"/>
            <a:ext cx="2038931" cy="402954"/>
          </a:xfrm>
          <a:prstGeom prst="rect">
            <a:avLst/>
          </a:prstGeom>
          <a:solidFill>
            <a:srgbClr val="D5F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STP (or not)</a:t>
            </a:r>
            <a:endParaRPr lang="en-US" dirty="0">
              <a:solidFill>
                <a:schemeClr val="tx1"/>
              </a:solidFill>
            </a:endParaRPr>
          </a:p>
        </p:txBody>
      </p:sp>
      <p:sp>
        <p:nvSpPr>
          <p:cNvPr id="14" name="Rectangle 13"/>
          <p:cNvSpPr/>
          <p:nvPr/>
        </p:nvSpPr>
        <p:spPr>
          <a:xfrm>
            <a:off x="1602074" y="4943466"/>
            <a:ext cx="2038931" cy="402954"/>
          </a:xfrm>
          <a:prstGeom prst="rect">
            <a:avLst/>
          </a:prstGeom>
          <a:solidFill>
            <a:srgbClr val="D5F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Routers</a:t>
            </a:r>
            <a:endParaRPr lang="en-US" dirty="0">
              <a:solidFill>
                <a:schemeClr val="tx1"/>
              </a:solidFill>
            </a:endParaRPr>
          </a:p>
        </p:txBody>
      </p:sp>
      <p:sp>
        <p:nvSpPr>
          <p:cNvPr id="15" name="Rectangle 14"/>
          <p:cNvSpPr/>
          <p:nvPr/>
        </p:nvSpPr>
        <p:spPr>
          <a:xfrm>
            <a:off x="1602073" y="4540512"/>
            <a:ext cx="2038931"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VXLAN / Overlay</a:t>
            </a:r>
            <a:endParaRPr lang="en-US" dirty="0">
              <a:solidFill>
                <a:schemeClr val="tx1"/>
              </a:solidFill>
            </a:endParaRPr>
          </a:p>
        </p:txBody>
      </p:sp>
      <p:sp>
        <p:nvSpPr>
          <p:cNvPr id="16" name="Rectangle 15"/>
          <p:cNvSpPr/>
          <p:nvPr/>
        </p:nvSpPr>
        <p:spPr>
          <a:xfrm>
            <a:off x="5400689" y="4093087"/>
            <a:ext cx="1932205" cy="402954"/>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Neutron</a:t>
            </a:r>
            <a:endParaRPr lang="en-US" dirty="0">
              <a:solidFill>
                <a:schemeClr val="tx1"/>
              </a:solidFill>
            </a:endParaRPr>
          </a:p>
        </p:txBody>
      </p:sp>
      <p:sp>
        <p:nvSpPr>
          <p:cNvPr id="17" name="Rectangle 16"/>
          <p:cNvSpPr/>
          <p:nvPr/>
        </p:nvSpPr>
        <p:spPr>
          <a:xfrm>
            <a:off x="5400688" y="3690133"/>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Glance</a:t>
            </a:r>
            <a:endParaRPr lang="en-US" dirty="0">
              <a:solidFill>
                <a:schemeClr val="tx1"/>
              </a:solidFill>
            </a:endParaRPr>
          </a:p>
        </p:txBody>
      </p:sp>
      <p:sp>
        <p:nvSpPr>
          <p:cNvPr id="18" name="Rectangle 17"/>
          <p:cNvSpPr/>
          <p:nvPr/>
        </p:nvSpPr>
        <p:spPr>
          <a:xfrm>
            <a:off x="5400686" y="3287179"/>
            <a:ext cx="1932205" cy="402954"/>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Cinder</a:t>
            </a:r>
            <a:endParaRPr lang="en-US" dirty="0">
              <a:solidFill>
                <a:schemeClr val="tx1"/>
              </a:solidFill>
            </a:endParaRPr>
          </a:p>
        </p:txBody>
      </p:sp>
      <p:sp>
        <p:nvSpPr>
          <p:cNvPr id="19" name="Rectangle 18"/>
          <p:cNvSpPr/>
          <p:nvPr/>
        </p:nvSpPr>
        <p:spPr>
          <a:xfrm>
            <a:off x="5400686" y="2884225"/>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HEAT</a:t>
            </a:r>
            <a:endParaRPr lang="en-US" dirty="0">
              <a:solidFill>
                <a:schemeClr val="tx1"/>
              </a:solidFill>
            </a:endParaRPr>
          </a:p>
        </p:txBody>
      </p:sp>
      <p:sp>
        <p:nvSpPr>
          <p:cNvPr id="20" name="Rectangle 19"/>
          <p:cNvSpPr/>
          <p:nvPr/>
        </p:nvSpPr>
        <p:spPr>
          <a:xfrm>
            <a:off x="5400686" y="2481271"/>
            <a:ext cx="1932205" cy="402954"/>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Object Storage</a:t>
            </a:r>
            <a:endParaRPr lang="en-US" dirty="0">
              <a:solidFill>
                <a:schemeClr val="tx1"/>
              </a:solidFill>
            </a:endParaRPr>
          </a:p>
        </p:txBody>
      </p:sp>
      <p:sp>
        <p:nvSpPr>
          <p:cNvPr id="21" name="Rectangle 20"/>
          <p:cNvSpPr/>
          <p:nvPr/>
        </p:nvSpPr>
        <p:spPr>
          <a:xfrm>
            <a:off x="5400686" y="2078317"/>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Horizon</a:t>
            </a:r>
            <a:endParaRPr lang="en-US" dirty="0">
              <a:solidFill>
                <a:schemeClr val="tx1"/>
              </a:solidFill>
            </a:endParaRPr>
          </a:p>
        </p:txBody>
      </p:sp>
      <p:sp>
        <p:nvSpPr>
          <p:cNvPr id="22" name="Rectangle 21"/>
          <p:cNvSpPr/>
          <p:nvPr/>
        </p:nvSpPr>
        <p:spPr>
          <a:xfrm>
            <a:off x="5400686" y="1675363"/>
            <a:ext cx="1932205" cy="402954"/>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Keystone</a:t>
            </a:r>
            <a:endParaRPr lang="en-US" dirty="0">
              <a:solidFill>
                <a:schemeClr val="tx1"/>
              </a:solidFill>
            </a:endParaRPr>
          </a:p>
        </p:txBody>
      </p:sp>
      <p:sp>
        <p:nvSpPr>
          <p:cNvPr id="23" name="Rectangle 22"/>
          <p:cNvSpPr/>
          <p:nvPr/>
        </p:nvSpPr>
        <p:spPr>
          <a:xfrm>
            <a:off x="5400687" y="4898995"/>
            <a:ext cx="1932205" cy="402954"/>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Midokura</a:t>
            </a:r>
            <a:endParaRPr lang="en-US" dirty="0">
              <a:solidFill>
                <a:schemeClr val="tx1"/>
              </a:solidFill>
            </a:endParaRPr>
          </a:p>
        </p:txBody>
      </p:sp>
      <p:sp>
        <p:nvSpPr>
          <p:cNvPr id="24" name="Rectangle 23"/>
          <p:cNvSpPr/>
          <p:nvPr/>
        </p:nvSpPr>
        <p:spPr>
          <a:xfrm>
            <a:off x="5400686" y="4496041"/>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Nova</a:t>
            </a:r>
            <a:endParaRPr lang="en-US" dirty="0">
              <a:solidFill>
                <a:schemeClr val="tx1"/>
              </a:solidFill>
            </a:endParaRPr>
          </a:p>
        </p:txBody>
      </p:sp>
      <p:sp>
        <p:nvSpPr>
          <p:cNvPr id="3" name="TextBox 2"/>
          <p:cNvSpPr txBox="1"/>
          <p:nvPr/>
        </p:nvSpPr>
        <p:spPr>
          <a:xfrm>
            <a:off x="1715873" y="1073503"/>
            <a:ext cx="1811330" cy="646331"/>
          </a:xfrm>
          <a:prstGeom prst="rect">
            <a:avLst/>
          </a:prstGeom>
          <a:noFill/>
        </p:spPr>
        <p:txBody>
          <a:bodyPr wrap="none" rtlCol="0">
            <a:spAutoFit/>
          </a:bodyPr>
          <a:lstStyle/>
          <a:p>
            <a:pPr algn="ctr"/>
            <a:r>
              <a:rPr lang="en-US" b="1" dirty="0" smtClean="0"/>
              <a:t>NETWORK</a:t>
            </a:r>
          </a:p>
          <a:p>
            <a:pPr algn="ctr"/>
            <a:r>
              <a:rPr lang="en-US" b="1" dirty="0" smtClean="0"/>
              <a:t>CONFIGURATION</a:t>
            </a:r>
            <a:endParaRPr lang="en-US" b="1" dirty="0"/>
          </a:p>
        </p:txBody>
      </p:sp>
      <p:sp>
        <p:nvSpPr>
          <p:cNvPr id="25" name="Left Bracket 24"/>
          <p:cNvSpPr/>
          <p:nvPr/>
        </p:nvSpPr>
        <p:spPr>
          <a:xfrm>
            <a:off x="1122887" y="1719834"/>
            <a:ext cx="295422" cy="3626586"/>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239171" y="3320801"/>
            <a:ext cx="872355" cy="369332"/>
          </a:xfrm>
          <a:prstGeom prst="rect">
            <a:avLst/>
          </a:prstGeom>
          <a:noFill/>
        </p:spPr>
        <p:txBody>
          <a:bodyPr wrap="none" rtlCol="0">
            <a:spAutoFit/>
          </a:bodyPr>
          <a:lstStyle/>
          <a:p>
            <a:r>
              <a:rPr lang="en-US" dirty="0" err="1" smtClean="0"/>
              <a:t>Ansible</a:t>
            </a:r>
            <a:endParaRPr lang="en-US" dirty="0" smtClean="0"/>
          </a:p>
        </p:txBody>
      </p:sp>
      <p:sp>
        <p:nvSpPr>
          <p:cNvPr id="27" name="TextBox 26"/>
          <p:cNvSpPr txBox="1"/>
          <p:nvPr/>
        </p:nvSpPr>
        <p:spPr>
          <a:xfrm>
            <a:off x="5461123" y="1086086"/>
            <a:ext cx="1811330" cy="646331"/>
          </a:xfrm>
          <a:prstGeom prst="rect">
            <a:avLst/>
          </a:prstGeom>
          <a:noFill/>
        </p:spPr>
        <p:txBody>
          <a:bodyPr wrap="none" rtlCol="0">
            <a:spAutoFit/>
          </a:bodyPr>
          <a:lstStyle/>
          <a:p>
            <a:pPr algn="ctr"/>
            <a:r>
              <a:rPr lang="en-US" b="1" dirty="0" smtClean="0"/>
              <a:t>IAAS</a:t>
            </a:r>
          </a:p>
          <a:p>
            <a:pPr algn="ctr"/>
            <a:r>
              <a:rPr lang="en-US" b="1" dirty="0" smtClean="0"/>
              <a:t>CONFIGURATION</a:t>
            </a:r>
            <a:endParaRPr lang="en-US" b="1" dirty="0"/>
          </a:p>
        </p:txBody>
      </p:sp>
      <p:sp>
        <p:nvSpPr>
          <p:cNvPr id="28" name="TextBox 27"/>
          <p:cNvSpPr txBox="1"/>
          <p:nvPr/>
        </p:nvSpPr>
        <p:spPr>
          <a:xfrm>
            <a:off x="4050098" y="3365272"/>
            <a:ext cx="859979" cy="369332"/>
          </a:xfrm>
          <a:prstGeom prst="rect">
            <a:avLst/>
          </a:prstGeom>
          <a:noFill/>
        </p:spPr>
        <p:txBody>
          <a:bodyPr wrap="none" rtlCol="0">
            <a:spAutoFit/>
          </a:bodyPr>
          <a:lstStyle/>
          <a:p>
            <a:r>
              <a:rPr lang="en-US" dirty="0" smtClean="0"/>
              <a:t>Puppet</a:t>
            </a:r>
            <a:endParaRPr lang="en-US" dirty="0"/>
          </a:p>
        </p:txBody>
      </p:sp>
      <p:sp>
        <p:nvSpPr>
          <p:cNvPr id="29" name="Left Bracket 28"/>
          <p:cNvSpPr/>
          <p:nvPr/>
        </p:nvSpPr>
        <p:spPr>
          <a:xfrm>
            <a:off x="4958434" y="1732417"/>
            <a:ext cx="295422" cy="3626586"/>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p:cNvSpPr/>
          <p:nvPr/>
        </p:nvSpPr>
        <p:spPr>
          <a:xfrm>
            <a:off x="9163888" y="4126604"/>
            <a:ext cx="1932205" cy="402954"/>
          </a:xfrm>
          <a:prstGeom prst="rect">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Zabbix</a:t>
            </a:r>
            <a:endParaRPr lang="en-US" dirty="0">
              <a:solidFill>
                <a:schemeClr val="tx1"/>
              </a:solidFill>
            </a:endParaRPr>
          </a:p>
        </p:txBody>
      </p:sp>
      <p:sp>
        <p:nvSpPr>
          <p:cNvPr id="31" name="Rectangle 30"/>
          <p:cNvSpPr/>
          <p:nvPr/>
        </p:nvSpPr>
        <p:spPr>
          <a:xfrm>
            <a:off x="9163887" y="3723650"/>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ruby</a:t>
            </a:r>
            <a:endParaRPr lang="en-US" dirty="0">
              <a:solidFill>
                <a:schemeClr val="tx1"/>
              </a:solidFill>
            </a:endParaRPr>
          </a:p>
        </p:txBody>
      </p:sp>
      <p:sp>
        <p:nvSpPr>
          <p:cNvPr id="32" name="Rectangle 31"/>
          <p:cNvSpPr/>
          <p:nvPr/>
        </p:nvSpPr>
        <p:spPr>
          <a:xfrm>
            <a:off x="9163885" y="3320696"/>
            <a:ext cx="1932205" cy="402954"/>
          </a:xfrm>
          <a:prstGeom prst="rect">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syslogd</a:t>
            </a:r>
            <a:endParaRPr lang="en-US" dirty="0">
              <a:solidFill>
                <a:schemeClr val="tx1"/>
              </a:solidFill>
            </a:endParaRPr>
          </a:p>
        </p:txBody>
      </p:sp>
      <p:sp>
        <p:nvSpPr>
          <p:cNvPr id="33" name="Rectangle 32"/>
          <p:cNvSpPr/>
          <p:nvPr/>
        </p:nvSpPr>
        <p:spPr>
          <a:xfrm>
            <a:off x="9163885" y="2917742"/>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haproxy</a:t>
            </a:r>
            <a:endParaRPr lang="en-US" dirty="0">
              <a:solidFill>
                <a:schemeClr val="tx1"/>
              </a:solidFill>
            </a:endParaRPr>
          </a:p>
        </p:txBody>
      </p:sp>
      <p:sp>
        <p:nvSpPr>
          <p:cNvPr id="34" name="Rectangle 33"/>
          <p:cNvSpPr/>
          <p:nvPr/>
        </p:nvSpPr>
        <p:spPr>
          <a:xfrm>
            <a:off x="9163885" y="2514788"/>
            <a:ext cx="1932205" cy="402954"/>
          </a:xfrm>
          <a:prstGeom prst="rect">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dirty="0" err="1" smtClean="0">
                <a:solidFill>
                  <a:schemeClr val="tx1"/>
                </a:solidFill>
              </a:rPr>
              <a:t>plunk</a:t>
            </a:r>
            <a:endParaRPr lang="en-US" dirty="0">
              <a:solidFill>
                <a:schemeClr val="tx1"/>
              </a:solidFill>
            </a:endParaRPr>
          </a:p>
        </p:txBody>
      </p:sp>
      <p:sp>
        <p:nvSpPr>
          <p:cNvPr id="35" name="Rectangle 34"/>
          <p:cNvSpPr/>
          <p:nvPr/>
        </p:nvSpPr>
        <p:spPr>
          <a:xfrm>
            <a:off x="9163885" y="2111834"/>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Base OS Settings</a:t>
            </a:r>
            <a:endParaRPr lang="en-US" dirty="0">
              <a:solidFill>
                <a:schemeClr val="tx1"/>
              </a:solidFill>
            </a:endParaRPr>
          </a:p>
        </p:txBody>
      </p:sp>
      <p:sp>
        <p:nvSpPr>
          <p:cNvPr id="36" name="Rectangle 35"/>
          <p:cNvSpPr/>
          <p:nvPr/>
        </p:nvSpPr>
        <p:spPr>
          <a:xfrm>
            <a:off x="9163885" y="1708880"/>
            <a:ext cx="1932205" cy="402954"/>
          </a:xfrm>
          <a:prstGeom prst="rect">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winbind</a:t>
            </a:r>
            <a:endParaRPr lang="en-US" dirty="0">
              <a:solidFill>
                <a:schemeClr val="tx1"/>
              </a:solidFill>
            </a:endParaRPr>
          </a:p>
        </p:txBody>
      </p:sp>
      <p:sp>
        <p:nvSpPr>
          <p:cNvPr id="37" name="Rectangle 36"/>
          <p:cNvSpPr/>
          <p:nvPr/>
        </p:nvSpPr>
        <p:spPr>
          <a:xfrm>
            <a:off x="9163886" y="4932512"/>
            <a:ext cx="1932205" cy="402954"/>
          </a:xfrm>
          <a:prstGeom prst="rect">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apache2</a:t>
            </a:r>
            <a:endParaRPr lang="en-US" dirty="0">
              <a:solidFill>
                <a:schemeClr val="tx1"/>
              </a:solidFill>
            </a:endParaRPr>
          </a:p>
        </p:txBody>
      </p:sp>
      <p:sp>
        <p:nvSpPr>
          <p:cNvPr id="38" name="Rectangle 37"/>
          <p:cNvSpPr/>
          <p:nvPr/>
        </p:nvSpPr>
        <p:spPr>
          <a:xfrm>
            <a:off x="9163885" y="4529558"/>
            <a:ext cx="1932205" cy="40295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MySQL</a:t>
            </a:r>
            <a:endParaRPr lang="en-US" dirty="0">
              <a:solidFill>
                <a:schemeClr val="tx1"/>
              </a:solidFill>
            </a:endParaRPr>
          </a:p>
        </p:txBody>
      </p:sp>
      <p:sp>
        <p:nvSpPr>
          <p:cNvPr id="39" name="TextBox 38"/>
          <p:cNvSpPr txBox="1"/>
          <p:nvPr/>
        </p:nvSpPr>
        <p:spPr>
          <a:xfrm>
            <a:off x="9224322" y="1119603"/>
            <a:ext cx="1811330" cy="646331"/>
          </a:xfrm>
          <a:prstGeom prst="rect">
            <a:avLst/>
          </a:prstGeom>
          <a:noFill/>
        </p:spPr>
        <p:txBody>
          <a:bodyPr wrap="none" rtlCol="0">
            <a:spAutoFit/>
          </a:bodyPr>
          <a:lstStyle/>
          <a:p>
            <a:pPr algn="ctr"/>
            <a:r>
              <a:rPr lang="en-US" b="1" dirty="0" smtClean="0"/>
              <a:t>SERVICE</a:t>
            </a:r>
          </a:p>
          <a:p>
            <a:pPr algn="ctr"/>
            <a:r>
              <a:rPr lang="en-US" b="1" dirty="0" smtClean="0"/>
              <a:t>CONFIGURATION</a:t>
            </a:r>
            <a:endParaRPr lang="en-US" b="1" dirty="0"/>
          </a:p>
        </p:txBody>
      </p:sp>
      <p:sp>
        <p:nvSpPr>
          <p:cNvPr id="40" name="TextBox 39"/>
          <p:cNvSpPr txBox="1"/>
          <p:nvPr/>
        </p:nvSpPr>
        <p:spPr>
          <a:xfrm>
            <a:off x="8034203" y="3354318"/>
            <a:ext cx="614014" cy="369332"/>
          </a:xfrm>
          <a:prstGeom prst="rect">
            <a:avLst/>
          </a:prstGeom>
          <a:noFill/>
        </p:spPr>
        <p:txBody>
          <a:bodyPr wrap="none" rtlCol="0">
            <a:spAutoFit/>
          </a:bodyPr>
          <a:lstStyle/>
          <a:p>
            <a:r>
              <a:rPr lang="en-US" smtClean="0"/>
              <a:t>Chef</a:t>
            </a:r>
            <a:endParaRPr lang="en-US" dirty="0"/>
          </a:p>
        </p:txBody>
      </p:sp>
      <p:sp>
        <p:nvSpPr>
          <p:cNvPr id="41" name="Left Bracket 40"/>
          <p:cNvSpPr/>
          <p:nvPr/>
        </p:nvSpPr>
        <p:spPr>
          <a:xfrm>
            <a:off x="8721633" y="1765934"/>
            <a:ext cx="295422" cy="3626586"/>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ket 41"/>
          <p:cNvSpPr/>
          <p:nvPr/>
        </p:nvSpPr>
        <p:spPr>
          <a:xfrm rot="16200000">
            <a:off x="2513122" y="4659781"/>
            <a:ext cx="216834" cy="2038932"/>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2185842" y="5819040"/>
            <a:ext cx="871392" cy="369332"/>
          </a:xfrm>
          <a:prstGeom prst="rect">
            <a:avLst/>
          </a:prstGeom>
          <a:noFill/>
        </p:spPr>
        <p:txBody>
          <a:bodyPr wrap="none" rtlCol="0">
            <a:spAutoFit/>
          </a:bodyPr>
          <a:lstStyle/>
          <a:p>
            <a:r>
              <a:rPr lang="en-US" dirty="0" smtClean="0"/>
              <a:t>Behave</a:t>
            </a:r>
            <a:endParaRPr lang="en-US" dirty="0"/>
          </a:p>
        </p:txBody>
      </p:sp>
      <p:sp>
        <p:nvSpPr>
          <p:cNvPr id="44" name="Left Bracket 43"/>
          <p:cNvSpPr/>
          <p:nvPr/>
        </p:nvSpPr>
        <p:spPr>
          <a:xfrm rot="16200000">
            <a:off x="6276114" y="4762263"/>
            <a:ext cx="248210" cy="1865344"/>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nvSpPr>
        <p:spPr>
          <a:xfrm>
            <a:off x="5911367" y="5827408"/>
            <a:ext cx="977704" cy="369332"/>
          </a:xfrm>
          <a:prstGeom prst="rect">
            <a:avLst/>
          </a:prstGeom>
          <a:noFill/>
        </p:spPr>
        <p:txBody>
          <a:bodyPr wrap="none" rtlCol="0">
            <a:spAutoFit/>
          </a:bodyPr>
          <a:lstStyle/>
          <a:p>
            <a:r>
              <a:rPr lang="en-US" dirty="0" smtClean="0"/>
              <a:t>Tempest</a:t>
            </a:r>
            <a:endParaRPr lang="en-US" dirty="0"/>
          </a:p>
        </p:txBody>
      </p:sp>
      <p:sp>
        <p:nvSpPr>
          <p:cNvPr id="46" name="Left Bracket 45"/>
          <p:cNvSpPr/>
          <p:nvPr/>
        </p:nvSpPr>
        <p:spPr>
          <a:xfrm rot="16200000">
            <a:off x="10032889" y="4759677"/>
            <a:ext cx="248210" cy="1865344"/>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9536272" y="5827408"/>
            <a:ext cx="1313180" cy="369332"/>
          </a:xfrm>
          <a:prstGeom prst="rect">
            <a:avLst/>
          </a:prstGeom>
          <a:noFill/>
        </p:spPr>
        <p:txBody>
          <a:bodyPr wrap="none" rtlCol="0">
            <a:spAutoFit/>
          </a:bodyPr>
          <a:lstStyle/>
          <a:p>
            <a:r>
              <a:rPr lang="en-US" smtClean="0"/>
              <a:t>Test Kitchen</a:t>
            </a:r>
            <a:endParaRPr lang="en-US" dirty="0"/>
          </a:p>
        </p:txBody>
      </p:sp>
      <p:sp>
        <p:nvSpPr>
          <p:cNvPr id="48" name="Left Bracket 47"/>
          <p:cNvSpPr/>
          <p:nvPr/>
        </p:nvSpPr>
        <p:spPr>
          <a:xfrm rot="16200000">
            <a:off x="6222199" y="1498333"/>
            <a:ext cx="247340" cy="9487594"/>
          </a:xfrm>
          <a:prstGeom prst="leftBracket">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5225971" y="6334780"/>
            <a:ext cx="2770310" cy="523220"/>
          </a:xfrm>
          <a:prstGeom prst="rect">
            <a:avLst/>
          </a:prstGeom>
          <a:noFill/>
        </p:spPr>
        <p:txBody>
          <a:bodyPr wrap="none" rtlCol="0">
            <a:spAutoFit/>
          </a:bodyPr>
          <a:lstStyle/>
          <a:p>
            <a:r>
              <a:rPr lang="en-US" sz="2800" b="1" dirty="0" err="1" smtClean="0"/>
              <a:t>GitLab</a:t>
            </a:r>
            <a:r>
              <a:rPr lang="en-US" sz="2800" b="1" dirty="0" smtClean="0"/>
              <a:t> CI Runner</a:t>
            </a:r>
            <a:endParaRPr lang="en-US" sz="2800" b="1" dirty="0"/>
          </a:p>
        </p:txBody>
      </p:sp>
      <p:pic>
        <p:nvPicPr>
          <p:cNvPr id="50" name="Picture 49"/>
          <p:cNvPicPr>
            <a:picLocks noChangeAspect="1"/>
          </p:cNvPicPr>
          <p:nvPr/>
        </p:nvPicPr>
        <p:blipFill>
          <a:blip r:embed="rId3"/>
          <a:stretch>
            <a:fillRect/>
          </a:stretch>
        </p:blipFill>
        <p:spPr>
          <a:xfrm>
            <a:off x="3274963" y="1128922"/>
            <a:ext cx="1194891" cy="896168"/>
          </a:xfrm>
          <a:prstGeom prst="rect">
            <a:avLst/>
          </a:prstGeom>
        </p:spPr>
      </p:pic>
      <p:pic>
        <p:nvPicPr>
          <p:cNvPr id="52" name="Picture 51"/>
          <p:cNvPicPr>
            <a:picLocks noChangeAspect="1"/>
          </p:cNvPicPr>
          <p:nvPr/>
        </p:nvPicPr>
        <p:blipFill>
          <a:blip r:embed="rId3"/>
          <a:stretch>
            <a:fillRect/>
          </a:stretch>
        </p:blipFill>
        <p:spPr>
          <a:xfrm>
            <a:off x="7037469" y="1086086"/>
            <a:ext cx="1194891" cy="896168"/>
          </a:xfrm>
          <a:prstGeom prst="rect">
            <a:avLst/>
          </a:prstGeom>
        </p:spPr>
      </p:pic>
      <p:pic>
        <p:nvPicPr>
          <p:cNvPr id="53" name="Picture 52"/>
          <p:cNvPicPr>
            <a:picLocks noChangeAspect="1"/>
          </p:cNvPicPr>
          <p:nvPr/>
        </p:nvPicPr>
        <p:blipFill>
          <a:blip r:embed="rId3"/>
          <a:stretch>
            <a:fillRect/>
          </a:stretch>
        </p:blipFill>
        <p:spPr>
          <a:xfrm>
            <a:off x="10800668" y="1165059"/>
            <a:ext cx="1194891" cy="896168"/>
          </a:xfrm>
          <a:prstGeom prst="rect">
            <a:avLst/>
          </a:prstGeom>
        </p:spPr>
      </p:pic>
      <p:sp>
        <p:nvSpPr>
          <p:cNvPr id="54" name="TextBox 53"/>
          <p:cNvSpPr txBox="1"/>
          <p:nvPr/>
        </p:nvSpPr>
        <p:spPr>
          <a:xfrm>
            <a:off x="3528649" y="14265"/>
            <a:ext cx="6001002" cy="1107996"/>
          </a:xfrm>
          <a:prstGeom prst="rect">
            <a:avLst/>
          </a:prstGeom>
          <a:noFill/>
        </p:spPr>
        <p:txBody>
          <a:bodyPr wrap="none" rtlCol="0">
            <a:spAutoFit/>
          </a:bodyPr>
          <a:lstStyle/>
          <a:p>
            <a:r>
              <a:rPr lang="en-US" sz="6600" dirty="0" smtClean="0"/>
              <a:t>Full Stack Testing</a:t>
            </a:r>
            <a:endParaRPr lang="en-US" sz="6600" dirty="0"/>
          </a:p>
        </p:txBody>
      </p:sp>
    </p:spTree>
    <p:extLst>
      <p:ext uri="{BB962C8B-B14F-4D97-AF65-F5344CB8AC3E}">
        <p14:creationId xmlns:p14="http://schemas.microsoft.com/office/powerpoint/2010/main" val="8504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 grpId="0"/>
      <p:bldP spid="25" grpId="0" animBg="1"/>
      <p:bldP spid="26" grpId="0"/>
      <p:bldP spid="27" grpId="0"/>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p:bldP spid="41" grpId="0" animBg="1"/>
      <p:bldP spid="42" grpId="0" animBg="1"/>
      <p:bldP spid="43" grpId="0"/>
      <p:bldP spid="44" grpId="0" animBg="1"/>
      <p:bldP spid="45" grpId="0"/>
      <p:bldP spid="46" grpId="0" animBg="1"/>
      <p:bldP spid="47" grpId="0"/>
      <p:bldP spid="48" grpId="0" animBg="1"/>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err="1" smtClean="0"/>
              <a:t>GitLab</a:t>
            </a:r>
            <a:r>
              <a:rPr lang="en-US" dirty="0" smtClean="0"/>
              <a:t> project overview</a:t>
            </a:r>
          </a:p>
          <a:p>
            <a:pPr lvl="1">
              <a:lnSpc>
                <a:spcPct val="100000"/>
              </a:lnSpc>
              <a:spcBef>
                <a:spcPts val="0"/>
              </a:spcBef>
            </a:pPr>
            <a:r>
              <a:rPr lang="en-US" dirty="0" smtClean="0"/>
              <a:t>Repo, Pipelines, and Runners</a:t>
            </a:r>
          </a:p>
          <a:p>
            <a:pPr>
              <a:lnSpc>
                <a:spcPct val="100000"/>
              </a:lnSpc>
              <a:spcBef>
                <a:spcPts val="0"/>
              </a:spcBef>
            </a:pPr>
            <a:r>
              <a:rPr lang="en-US" dirty="0" err="1" smtClean="0"/>
              <a:t>GitLab</a:t>
            </a:r>
            <a:r>
              <a:rPr lang="en-US" dirty="0" smtClean="0"/>
              <a:t> Runner overview</a:t>
            </a:r>
          </a:p>
          <a:p>
            <a:pPr>
              <a:lnSpc>
                <a:spcPct val="100000"/>
              </a:lnSpc>
              <a:spcBef>
                <a:spcPts val="0"/>
              </a:spcBef>
            </a:pPr>
            <a:r>
              <a:rPr lang="en-US" dirty="0" smtClean="0"/>
              <a:t>Good change: Update MOTD</a:t>
            </a:r>
          </a:p>
          <a:p>
            <a:pPr>
              <a:lnSpc>
                <a:spcPct val="100000"/>
              </a:lnSpc>
              <a:spcBef>
                <a:spcPts val="0"/>
              </a:spcBef>
            </a:pPr>
            <a:r>
              <a:rPr lang="en-US" dirty="0" smtClean="0"/>
              <a:t>Bad change: Routing typo / lint failure</a:t>
            </a:r>
            <a:endParaRPr lang="en-US" dirty="0"/>
          </a:p>
        </p:txBody>
      </p:sp>
    </p:spTree>
    <p:extLst>
      <p:ext uri="{BB962C8B-B14F-4D97-AF65-F5344CB8AC3E}">
        <p14:creationId xmlns:p14="http://schemas.microsoft.com/office/powerpoint/2010/main" val="9821657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7285"/>
          <a:stretch/>
        </p:blipFill>
        <p:spPr>
          <a:xfrm>
            <a:off x="6096001" y="0"/>
            <a:ext cx="6096001" cy="6857999"/>
          </a:xfrm>
          <a:prstGeom prst="rect">
            <a:avLst/>
          </a:prstGeom>
        </p:spPr>
      </p:pic>
      <p:pic>
        <p:nvPicPr>
          <p:cNvPr id="5" name="Picture 4"/>
          <p:cNvPicPr>
            <a:picLocks noChangeAspect="1"/>
          </p:cNvPicPr>
          <p:nvPr/>
        </p:nvPicPr>
        <p:blipFill rotWithShape="1">
          <a:blip r:embed="rId3"/>
          <a:srcRect b="52780"/>
          <a:stretch/>
        </p:blipFill>
        <p:spPr>
          <a:xfrm>
            <a:off x="0" y="0"/>
            <a:ext cx="6096001" cy="6858000"/>
          </a:xfrm>
          <a:prstGeom prst="rect">
            <a:avLst/>
          </a:prstGeom>
        </p:spPr>
      </p:pic>
    </p:spTree>
    <p:extLst>
      <p:ext uri="{BB962C8B-B14F-4D97-AF65-F5344CB8AC3E}">
        <p14:creationId xmlns:p14="http://schemas.microsoft.com/office/powerpoint/2010/main" val="1700751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325563"/>
          </a:xfrm>
        </p:spPr>
        <p:txBody>
          <a:bodyPr>
            <a:normAutofit/>
          </a:bodyPr>
          <a:lstStyle/>
          <a:p>
            <a:pPr algn="ctr"/>
            <a:r>
              <a:rPr lang="en-US" sz="4000" dirty="0" smtClean="0"/>
              <a:t>Open Networking: Why do I care?</a:t>
            </a:r>
            <a:endParaRPr lang="en-US" sz="4000" dirty="0"/>
          </a:p>
        </p:txBody>
      </p:sp>
      <p:sp>
        <p:nvSpPr>
          <p:cNvPr id="3" name="Content Placeholder 2"/>
          <p:cNvSpPr>
            <a:spLocks noGrp="1"/>
          </p:cNvSpPr>
          <p:nvPr>
            <p:ph idx="1"/>
          </p:nvPr>
        </p:nvSpPr>
        <p:spPr>
          <a:xfrm>
            <a:off x="184298" y="1443303"/>
            <a:ext cx="13255255" cy="4709416"/>
          </a:xfrm>
        </p:spPr>
        <p:txBody>
          <a:bodyPr numCol="2">
            <a:normAutofit/>
          </a:bodyPr>
          <a:lstStyle/>
          <a:p>
            <a:pPr>
              <a:buClr>
                <a:schemeClr val="accent3"/>
              </a:buClr>
            </a:pPr>
            <a:r>
              <a:rPr lang="en-US" sz="2667" dirty="0"/>
              <a:t>Operational Flexibility</a:t>
            </a:r>
          </a:p>
          <a:p>
            <a:pPr>
              <a:buClr>
                <a:schemeClr val="accent3"/>
              </a:buClr>
            </a:pPr>
            <a:r>
              <a:rPr lang="en-US" sz="2667" dirty="0"/>
              <a:t>Innovate Faster </a:t>
            </a:r>
          </a:p>
          <a:p>
            <a:pPr>
              <a:buClr>
                <a:schemeClr val="accent3"/>
              </a:buClr>
            </a:pPr>
            <a:r>
              <a:rPr lang="en-US" sz="2667" dirty="0" smtClean="0"/>
              <a:t>Control your back office destiny</a:t>
            </a:r>
            <a:endParaRPr lang="en-US" sz="2667" dirty="0"/>
          </a:p>
          <a:p>
            <a:pPr>
              <a:buClr>
                <a:schemeClr val="accent3"/>
              </a:buClr>
            </a:pPr>
            <a:r>
              <a:rPr lang="en-US" sz="2667" dirty="0"/>
              <a:t>Simple</a:t>
            </a:r>
          </a:p>
          <a:p>
            <a:pPr>
              <a:buClr>
                <a:schemeClr val="accent3"/>
              </a:buClr>
            </a:pPr>
            <a:r>
              <a:rPr lang="en-US" sz="2667" dirty="0"/>
              <a:t>Did I mention Cost?</a:t>
            </a:r>
          </a:p>
          <a:p>
            <a:pPr>
              <a:buClr>
                <a:schemeClr val="accent3"/>
              </a:buClr>
            </a:pPr>
            <a:endParaRPr lang="en-US" sz="2667" dirty="0"/>
          </a:p>
        </p:txBody>
      </p:sp>
      <p:sp>
        <p:nvSpPr>
          <p:cNvPr id="5" name="Slide Number Placeholder 4"/>
          <p:cNvSpPr>
            <a:spLocks noGrp="1"/>
          </p:cNvSpPr>
          <p:nvPr>
            <p:ph type="sldNum" sz="quarter" idx="12"/>
          </p:nvPr>
        </p:nvSpPr>
        <p:spPr/>
        <p:txBody>
          <a:bodyPr/>
          <a:lstStyle/>
          <a:p>
            <a:fld id="{2066355A-084C-D24E-9AD2-7E4FC41EA627}" type="slidenum">
              <a:rPr lang="en-US" smtClean="0"/>
              <a:t>4</a:t>
            </a:fld>
            <a:endParaRPr lang="en-US"/>
          </a:p>
        </p:txBody>
      </p:sp>
      <p:pic>
        <p:nvPicPr>
          <p:cNvPr id="8" name="Picture 7"/>
          <p:cNvPicPr>
            <a:picLocks noChangeAspect="1"/>
          </p:cNvPicPr>
          <p:nvPr/>
        </p:nvPicPr>
        <p:blipFill>
          <a:blip r:embed="rId2"/>
          <a:stretch>
            <a:fillRect/>
          </a:stretch>
        </p:blipFill>
        <p:spPr>
          <a:xfrm>
            <a:off x="5107915" y="997610"/>
            <a:ext cx="4220656" cy="4367208"/>
          </a:xfrm>
          <a:prstGeom prst="rect">
            <a:avLst/>
          </a:prstGeom>
        </p:spPr>
      </p:pic>
      <p:pic>
        <p:nvPicPr>
          <p:cNvPr id="9" name="Picture 8"/>
          <p:cNvPicPr>
            <a:picLocks noChangeAspect="1"/>
          </p:cNvPicPr>
          <p:nvPr/>
        </p:nvPicPr>
        <p:blipFill>
          <a:blip r:embed="rId3"/>
          <a:stretch>
            <a:fillRect/>
          </a:stretch>
        </p:blipFill>
        <p:spPr>
          <a:xfrm>
            <a:off x="9072545" y="3901247"/>
            <a:ext cx="3104707" cy="2929983"/>
          </a:xfrm>
          <a:prstGeom prst="rect">
            <a:avLst/>
          </a:prstGeom>
        </p:spPr>
      </p:pic>
    </p:spTree>
    <p:extLst>
      <p:ext uri="{BB962C8B-B14F-4D97-AF65-F5344CB8AC3E}">
        <p14:creationId xmlns:p14="http://schemas.microsoft.com/office/powerpoint/2010/main" val="1030094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768691"/>
            <a:ext cx="10515600" cy="1325563"/>
          </a:xfrm>
        </p:spPr>
        <p:txBody>
          <a:bodyPr/>
          <a:lstStyle/>
          <a:p>
            <a:pPr algn="ctr"/>
            <a:r>
              <a:rPr lang="en-US" dirty="0" smtClean="0"/>
              <a:t>Open Hardware</a:t>
            </a:r>
            <a:endParaRPr lang="en-US" dirty="0"/>
          </a:p>
        </p:txBody>
      </p:sp>
    </p:spTree>
    <p:extLst>
      <p:ext uri="{BB962C8B-B14F-4D97-AF65-F5344CB8AC3E}">
        <p14:creationId xmlns:p14="http://schemas.microsoft.com/office/powerpoint/2010/main" val="1121888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493" y="0"/>
            <a:ext cx="11698336" cy="1140770"/>
          </a:xfrm>
        </p:spPr>
        <p:txBody>
          <a:bodyPr>
            <a:normAutofit/>
          </a:bodyPr>
          <a:lstStyle/>
          <a:p>
            <a:pPr algn="ctr"/>
            <a:r>
              <a:rPr lang="en-US" sz="4000" dirty="0"/>
              <a:t>Open Networking</a:t>
            </a:r>
            <a:r>
              <a:rPr lang="en-US" sz="4000" dirty="0" smtClean="0"/>
              <a:t>: “</a:t>
            </a:r>
            <a:r>
              <a:rPr lang="en-US" sz="4000" dirty="0" err="1" smtClean="0"/>
              <a:t>Whitebox</a:t>
            </a:r>
            <a:r>
              <a:rPr lang="en-US" sz="4000" dirty="0" smtClean="0"/>
              <a:t> switch”</a:t>
            </a:r>
            <a:endParaRPr lang="en-US" sz="4000" dirty="0"/>
          </a:p>
        </p:txBody>
      </p:sp>
      <p:pic>
        <p:nvPicPr>
          <p:cNvPr id="6" name="Picture 5"/>
          <p:cNvPicPr>
            <a:picLocks noChangeAspect="1"/>
          </p:cNvPicPr>
          <p:nvPr/>
        </p:nvPicPr>
        <p:blipFill>
          <a:blip r:embed="rId3"/>
          <a:stretch>
            <a:fillRect/>
          </a:stretch>
        </p:blipFill>
        <p:spPr>
          <a:xfrm>
            <a:off x="3083649" y="1140772"/>
            <a:ext cx="8104235" cy="4558632"/>
          </a:xfrm>
          <a:prstGeom prst="rect">
            <a:avLst/>
          </a:prstGeom>
        </p:spPr>
      </p:pic>
      <p:pic>
        <p:nvPicPr>
          <p:cNvPr id="16" name="Picture 15"/>
          <p:cNvPicPr>
            <a:picLocks noChangeAspect="1"/>
          </p:cNvPicPr>
          <p:nvPr/>
        </p:nvPicPr>
        <p:blipFill>
          <a:blip r:embed="rId4"/>
          <a:stretch>
            <a:fillRect/>
          </a:stretch>
        </p:blipFill>
        <p:spPr>
          <a:xfrm>
            <a:off x="886773" y="4451666"/>
            <a:ext cx="3110385" cy="1548972"/>
          </a:xfrm>
          <a:prstGeom prst="rect">
            <a:avLst/>
          </a:prstGeom>
        </p:spPr>
      </p:pic>
      <p:pic>
        <p:nvPicPr>
          <p:cNvPr id="20" name="Picture 19"/>
          <p:cNvPicPr>
            <a:picLocks noChangeAspect="1"/>
          </p:cNvPicPr>
          <p:nvPr/>
        </p:nvPicPr>
        <p:blipFill>
          <a:blip r:embed="rId5"/>
          <a:stretch>
            <a:fillRect/>
          </a:stretch>
        </p:blipFill>
        <p:spPr>
          <a:xfrm>
            <a:off x="583755" y="1140771"/>
            <a:ext cx="3569368" cy="1903663"/>
          </a:xfrm>
          <a:prstGeom prst="rect">
            <a:avLst/>
          </a:prstGeom>
        </p:spPr>
      </p:pic>
      <p:pic>
        <p:nvPicPr>
          <p:cNvPr id="7" name="Picture 6"/>
          <p:cNvPicPr>
            <a:picLocks noChangeAspect="1"/>
          </p:cNvPicPr>
          <p:nvPr/>
        </p:nvPicPr>
        <p:blipFill>
          <a:blip r:embed="rId6"/>
          <a:stretch>
            <a:fillRect/>
          </a:stretch>
        </p:blipFill>
        <p:spPr>
          <a:xfrm>
            <a:off x="10221239" y="4489648"/>
            <a:ext cx="1687656" cy="1687656"/>
          </a:xfrm>
          <a:prstGeom prst="rect">
            <a:avLst/>
          </a:prstGeom>
          <a:ln w="38100">
            <a:solidFill>
              <a:srgbClr val="318DE3"/>
            </a:solidFill>
          </a:ln>
        </p:spPr>
      </p:pic>
    </p:spTree>
    <p:extLst>
      <p:ext uri="{BB962C8B-B14F-4D97-AF65-F5344CB8AC3E}">
        <p14:creationId xmlns:p14="http://schemas.microsoft.com/office/powerpoint/2010/main" val="1720875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221" y="2913270"/>
            <a:ext cx="1793115" cy="726777"/>
          </a:xfrm>
          <a:prstGeom prst="rect">
            <a:avLst/>
          </a:prstGeom>
        </p:spPr>
      </p:pic>
      <p:sp>
        <p:nvSpPr>
          <p:cNvPr id="2" name="Title 1"/>
          <p:cNvSpPr>
            <a:spLocks noGrp="1"/>
          </p:cNvSpPr>
          <p:nvPr>
            <p:ph type="title"/>
          </p:nvPr>
        </p:nvSpPr>
        <p:spPr>
          <a:xfrm>
            <a:off x="838200" y="-1148"/>
            <a:ext cx="10515600" cy="1325563"/>
          </a:xfrm>
        </p:spPr>
        <p:txBody>
          <a:bodyPr>
            <a:normAutofit/>
          </a:bodyPr>
          <a:lstStyle/>
          <a:p>
            <a:pPr algn="ctr"/>
            <a:r>
              <a:rPr lang="en-US" sz="4000" dirty="0" smtClean="0"/>
              <a:t>Industry-Standard Network Hardware</a:t>
            </a:r>
            <a:endParaRPr lang="en-US"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1" y="2131962"/>
            <a:ext cx="1233648" cy="9138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8142" y="2059380"/>
            <a:ext cx="1033273" cy="52948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848" y="2016595"/>
            <a:ext cx="1378360" cy="82935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8015" y="3094890"/>
            <a:ext cx="1105895" cy="34282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6197" y="2477719"/>
            <a:ext cx="1398176" cy="480399"/>
          </a:xfrm>
          <a:prstGeom prst="rect">
            <a:avLst/>
          </a:prstGeom>
        </p:spPr>
      </p:pic>
      <p:sp>
        <p:nvSpPr>
          <p:cNvPr id="27" name="TextBox 26"/>
          <p:cNvSpPr txBox="1"/>
          <p:nvPr/>
        </p:nvSpPr>
        <p:spPr>
          <a:xfrm>
            <a:off x="980314" y="3085531"/>
            <a:ext cx="914033"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QFX 3500</a:t>
            </a:r>
          </a:p>
        </p:txBody>
      </p:sp>
      <p:sp>
        <p:nvSpPr>
          <p:cNvPr id="29" name="TextBox 28"/>
          <p:cNvSpPr txBox="1"/>
          <p:nvPr/>
        </p:nvSpPr>
        <p:spPr>
          <a:xfrm>
            <a:off x="2835368" y="2552408"/>
            <a:ext cx="1061188"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Nexus 3100</a:t>
            </a:r>
          </a:p>
        </p:txBody>
      </p:sp>
      <p:sp>
        <p:nvSpPr>
          <p:cNvPr id="30" name="TextBox 29"/>
          <p:cNvSpPr txBox="1"/>
          <p:nvPr/>
        </p:nvSpPr>
        <p:spPr>
          <a:xfrm>
            <a:off x="2785197" y="3586560"/>
            <a:ext cx="1074653"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Nexus 9000</a:t>
            </a:r>
          </a:p>
        </p:txBody>
      </p:sp>
      <p:sp>
        <p:nvSpPr>
          <p:cNvPr id="31" name="TextBox 30"/>
          <p:cNvSpPr txBox="1"/>
          <p:nvPr/>
        </p:nvSpPr>
        <p:spPr>
          <a:xfrm>
            <a:off x="4956594" y="2816674"/>
            <a:ext cx="681597"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7500E</a:t>
            </a:r>
          </a:p>
        </p:txBody>
      </p:sp>
      <p:sp>
        <p:nvSpPr>
          <p:cNvPr id="32" name="TextBox 31"/>
          <p:cNvSpPr txBox="1"/>
          <p:nvPr/>
        </p:nvSpPr>
        <p:spPr>
          <a:xfrm>
            <a:off x="4956861" y="3408472"/>
            <a:ext cx="676787"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7250X</a:t>
            </a:r>
          </a:p>
        </p:txBody>
      </p:sp>
      <p:sp>
        <p:nvSpPr>
          <p:cNvPr id="35" name="TextBox 34"/>
          <p:cNvSpPr txBox="1"/>
          <p:nvPr/>
        </p:nvSpPr>
        <p:spPr>
          <a:xfrm>
            <a:off x="6480330" y="2937248"/>
            <a:ext cx="4698309" cy="707694"/>
          </a:xfrm>
          <a:prstGeom prst="rect">
            <a:avLst/>
          </a:prstGeom>
          <a:noFill/>
        </p:spPr>
        <p:txBody>
          <a:bodyPr wrap="square" rtlCol="0">
            <a:spAutoFit/>
          </a:bodyPr>
          <a:lstStyle/>
          <a:p>
            <a:pPr algn="ctr"/>
            <a:r>
              <a:rPr lang="en-US" sz="1333" dirty="0">
                <a:solidFill>
                  <a:schemeClr val="tx1">
                    <a:lumMod val="75000"/>
                    <a:lumOff val="25000"/>
                  </a:schemeClr>
                </a:solidFill>
                <a:latin typeface="Franklin Gothic Book"/>
                <a:cs typeface="Franklin Gothic Book"/>
              </a:rPr>
              <a:t>HCL:</a:t>
            </a:r>
          </a:p>
          <a:p>
            <a:pPr algn="ctr"/>
            <a:r>
              <a:rPr lang="en-US" sz="1333" dirty="0" err="1">
                <a:solidFill>
                  <a:schemeClr val="tx1">
                    <a:lumMod val="75000"/>
                    <a:lumOff val="25000"/>
                  </a:schemeClr>
                </a:solidFill>
                <a:latin typeface="Franklin Gothic Book"/>
                <a:cs typeface="Franklin Gothic Book"/>
              </a:rPr>
              <a:t>Agema</a:t>
            </a:r>
            <a:r>
              <a:rPr lang="en-US" sz="1333" dirty="0">
                <a:solidFill>
                  <a:schemeClr val="tx1">
                    <a:lumMod val="75000"/>
                    <a:lumOff val="25000"/>
                  </a:schemeClr>
                </a:solidFill>
                <a:latin typeface="Franklin Gothic Book"/>
                <a:cs typeface="Franklin Gothic Book"/>
              </a:rPr>
              <a:t>, Dell Edge-Core, HPE, </a:t>
            </a:r>
            <a:r>
              <a:rPr lang="en-US" sz="1333" i="1" dirty="0" err="1">
                <a:solidFill>
                  <a:schemeClr val="tx1">
                    <a:lumMod val="75000"/>
                    <a:lumOff val="25000"/>
                  </a:schemeClr>
                </a:solidFill>
                <a:latin typeface="Franklin Gothic Book"/>
                <a:cs typeface="Franklin Gothic Book"/>
              </a:rPr>
              <a:t>Mellanox</a:t>
            </a:r>
            <a:r>
              <a:rPr lang="en-US" sz="1333" dirty="0">
                <a:solidFill>
                  <a:schemeClr val="tx1">
                    <a:lumMod val="75000"/>
                    <a:lumOff val="25000"/>
                  </a:schemeClr>
                </a:solidFill>
                <a:latin typeface="Franklin Gothic Book"/>
                <a:cs typeface="Franklin Gothic Book"/>
              </a:rPr>
              <a:t>, Penguin Computing, </a:t>
            </a:r>
          </a:p>
          <a:p>
            <a:pPr algn="ctr"/>
            <a:r>
              <a:rPr lang="en-US" sz="1333" dirty="0">
                <a:solidFill>
                  <a:schemeClr val="tx1">
                    <a:lumMod val="75000"/>
                    <a:lumOff val="25000"/>
                  </a:schemeClr>
                </a:solidFill>
                <a:latin typeface="Franklin Gothic Book"/>
                <a:cs typeface="Franklin Gothic Book"/>
              </a:rPr>
              <a:t>Quanta, </a:t>
            </a:r>
            <a:r>
              <a:rPr lang="en-US" sz="1333" dirty="0" err="1">
                <a:solidFill>
                  <a:schemeClr val="tx1">
                    <a:lumMod val="75000"/>
                    <a:lumOff val="25000"/>
                  </a:schemeClr>
                </a:solidFill>
                <a:latin typeface="Franklin Gothic Book"/>
                <a:cs typeface="Franklin Gothic Book"/>
              </a:rPr>
              <a:t>Supermicro</a:t>
            </a:r>
            <a:endParaRPr lang="en-US" sz="1333" dirty="0">
              <a:solidFill>
                <a:schemeClr val="tx1">
                  <a:lumMod val="75000"/>
                  <a:lumOff val="25000"/>
                </a:schemeClr>
              </a:solidFill>
              <a:latin typeface="Franklin Gothic Book"/>
              <a:cs typeface="Franklin Gothic Book"/>
            </a:endParaRPr>
          </a:p>
        </p:txBody>
      </p: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8494" y="4814811"/>
            <a:ext cx="1950889" cy="1455039"/>
          </a:xfrm>
          <a:prstGeom prst="rect">
            <a:avLst/>
          </a:prstGeom>
        </p:spPr>
      </p:pic>
      <p:sp>
        <p:nvSpPr>
          <p:cNvPr id="38" name="Isosceles Triangle 37"/>
          <p:cNvSpPr/>
          <p:nvPr/>
        </p:nvSpPr>
        <p:spPr>
          <a:xfrm flipV="1">
            <a:off x="681699" y="4181071"/>
            <a:ext cx="10901027" cy="75822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sz="2400" dirty="0">
              <a:latin typeface="Franklin Gothic Book"/>
              <a:cs typeface="Franklin Gothic Book"/>
            </a:endParaRPr>
          </a:p>
        </p:txBody>
      </p:sp>
      <p:sp>
        <p:nvSpPr>
          <p:cNvPr id="39" name="Rectangle 38"/>
          <p:cNvSpPr/>
          <p:nvPr/>
        </p:nvSpPr>
        <p:spPr>
          <a:xfrm>
            <a:off x="681699" y="1312364"/>
            <a:ext cx="1484909"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0" name="Rectangle 39"/>
          <p:cNvSpPr/>
          <p:nvPr/>
        </p:nvSpPr>
        <p:spPr>
          <a:xfrm>
            <a:off x="2303391" y="1317176"/>
            <a:ext cx="2058711"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1" name="Rectangle 40"/>
          <p:cNvSpPr/>
          <p:nvPr/>
        </p:nvSpPr>
        <p:spPr>
          <a:xfrm>
            <a:off x="4516012" y="1317088"/>
            <a:ext cx="1639817"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4" name="Rectangle 43"/>
          <p:cNvSpPr/>
          <p:nvPr/>
        </p:nvSpPr>
        <p:spPr>
          <a:xfrm>
            <a:off x="6304164" y="1317176"/>
            <a:ext cx="5278563"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6" name="TextBox 45"/>
          <p:cNvSpPr txBox="1"/>
          <p:nvPr/>
        </p:nvSpPr>
        <p:spPr>
          <a:xfrm>
            <a:off x="5534670" y="4380646"/>
            <a:ext cx="1091068" cy="318100"/>
          </a:xfrm>
          <a:prstGeom prst="rect">
            <a:avLst/>
          </a:prstGeom>
          <a:noFill/>
        </p:spPr>
        <p:txBody>
          <a:bodyPr wrap="none" rtlCol="0">
            <a:spAutoFit/>
          </a:bodyPr>
          <a:lstStyle/>
          <a:p>
            <a:pPr algn="ctr"/>
            <a:r>
              <a:rPr lang="en-US" sz="1467" i="1" dirty="0">
                <a:solidFill>
                  <a:schemeClr val="bg1"/>
                </a:solidFill>
                <a:latin typeface="Franklin Gothic Book"/>
                <a:cs typeface="Franklin Gothic Book"/>
              </a:rPr>
              <a:t>powered by</a:t>
            </a:r>
          </a:p>
        </p:txBody>
      </p:sp>
      <p:sp>
        <p:nvSpPr>
          <p:cNvPr id="47" name="Rectangle 46"/>
          <p:cNvSpPr/>
          <p:nvPr/>
        </p:nvSpPr>
        <p:spPr>
          <a:xfrm>
            <a:off x="681699" y="1312365"/>
            <a:ext cx="1484909"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Juniper</a:t>
            </a:r>
          </a:p>
        </p:txBody>
      </p:sp>
      <p:sp>
        <p:nvSpPr>
          <p:cNvPr id="48" name="Rectangle 47"/>
          <p:cNvSpPr/>
          <p:nvPr/>
        </p:nvSpPr>
        <p:spPr>
          <a:xfrm>
            <a:off x="2303390" y="1316531"/>
            <a:ext cx="2058711"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Cisco</a:t>
            </a:r>
          </a:p>
        </p:txBody>
      </p:sp>
      <p:sp>
        <p:nvSpPr>
          <p:cNvPr id="51" name="Rectangle 50"/>
          <p:cNvSpPr/>
          <p:nvPr/>
        </p:nvSpPr>
        <p:spPr>
          <a:xfrm>
            <a:off x="4510540" y="1309419"/>
            <a:ext cx="1645289"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Arista</a:t>
            </a:r>
          </a:p>
        </p:txBody>
      </p:sp>
      <p:sp>
        <p:nvSpPr>
          <p:cNvPr id="54" name="Rectangle 53"/>
          <p:cNvSpPr/>
          <p:nvPr/>
        </p:nvSpPr>
        <p:spPr>
          <a:xfrm>
            <a:off x="6304164" y="1323218"/>
            <a:ext cx="5278563"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Brite-Box | White Box</a:t>
            </a:r>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3689" y="3753496"/>
            <a:ext cx="415201" cy="415201"/>
          </a:xfrm>
          <a:prstGeom prst="rect">
            <a:avLst/>
          </a:prstGeom>
        </p:spPr>
      </p:pic>
      <p:pic>
        <p:nvPicPr>
          <p:cNvPr id="8" name="Picture 7"/>
          <p:cNvPicPr>
            <a:picLocks noChangeAspect="1"/>
          </p:cNvPicPr>
          <p:nvPr/>
        </p:nvPicPr>
        <p:blipFill>
          <a:blip r:embed="rId11"/>
          <a:stretch>
            <a:fillRect/>
          </a:stretch>
        </p:blipFill>
        <p:spPr>
          <a:xfrm>
            <a:off x="9414374" y="3736767"/>
            <a:ext cx="658077" cy="438364"/>
          </a:xfrm>
          <a:prstGeom prst="rect">
            <a:avLst/>
          </a:prstGeom>
        </p:spPr>
      </p:pic>
      <p:sp>
        <p:nvSpPr>
          <p:cNvPr id="10" name="TextBox 9"/>
          <p:cNvSpPr txBox="1"/>
          <p:nvPr/>
        </p:nvSpPr>
        <p:spPr>
          <a:xfrm>
            <a:off x="10481703" y="6133842"/>
            <a:ext cx="1643912" cy="307777"/>
          </a:xfrm>
          <a:prstGeom prst="rect">
            <a:avLst/>
          </a:prstGeom>
          <a:noFill/>
        </p:spPr>
        <p:txBody>
          <a:bodyPr wrap="none" rtlCol="0">
            <a:spAutoFit/>
          </a:bodyPr>
          <a:lstStyle/>
          <a:p>
            <a:r>
              <a:rPr lang="en-US" sz="1400" i="1" dirty="0">
                <a:solidFill>
                  <a:schemeClr val="tx1">
                    <a:lumMod val="75000"/>
                    <a:lumOff val="25000"/>
                  </a:schemeClr>
                </a:solidFill>
                <a:latin typeface="Franklin Gothic Book"/>
                <a:cs typeface="Franklin Gothic Book"/>
              </a:rPr>
              <a:t> * Spectrum not T2</a:t>
            </a:r>
          </a:p>
        </p:txBody>
      </p:sp>
      <p:grpSp>
        <p:nvGrpSpPr>
          <p:cNvPr id="14" name="Group 13"/>
          <p:cNvGrpSpPr/>
          <p:nvPr/>
        </p:nvGrpSpPr>
        <p:grpSpPr>
          <a:xfrm>
            <a:off x="8610224" y="3731943"/>
            <a:ext cx="700072" cy="420564"/>
            <a:chOff x="6457668" y="2798957"/>
            <a:chExt cx="525054" cy="315423"/>
          </a:xfrm>
        </p:grpSpPr>
        <p:pic>
          <p:nvPicPr>
            <p:cNvPr id="34" name="Picture 33"/>
            <p:cNvPicPr>
              <a:picLocks noChangeAspect="1"/>
            </p:cNvPicPr>
            <p:nvPr/>
          </p:nvPicPr>
          <p:blipFill>
            <a:blip r:embed="rId12"/>
            <a:stretch>
              <a:fillRect/>
            </a:stretch>
          </p:blipFill>
          <p:spPr>
            <a:xfrm>
              <a:off x="6457668" y="2802676"/>
              <a:ext cx="292767" cy="292767"/>
            </a:xfrm>
            <a:prstGeom prst="rect">
              <a:avLst/>
            </a:prstGeom>
          </p:spPr>
        </p:pic>
        <p:sp>
          <p:nvSpPr>
            <p:cNvPr id="12" name="TextBox 11"/>
            <p:cNvSpPr txBox="1"/>
            <p:nvPr/>
          </p:nvSpPr>
          <p:spPr>
            <a:xfrm>
              <a:off x="6672378" y="2798957"/>
              <a:ext cx="310344" cy="315423"/>
            </a:xfrm>
            <a:prstGeom prst="rect">
              <a:avLst/>
            </a:prstGeom>
            <a:noFill/>
          </p:spPr>
          <p:txBody>
            <a:bodyPr wrap="square" rtlCol="0">
              <a:spAutoFit/>
            </a:bodyPr>
            <a:lstStyle/>
            <a:p>
              <a:r>
                <a:rPr lang="en-US" sz="2133">
                  <a:solidFill>
                    <a:schemeClr val="tx1">
                      <a:lumMod val="75000"/>
                      <a:lumOff val="25000"/>
                    </a:schemeClr>
                  </a:solidFill>
                  <a:latin typeface="Franklin Gothic Book"/>
                  <a:cs typeface="Franklin Gothic Book"/>
                </a:rPr>
                <a:t>*</a:t>
              </a:r>
              <a:endParaRPr lang="en-US" sz="2133" dirty="0">
                <a:solidFill>
                  <a:schemeClr val="tx1">
                    <a:lumMod val="75000"/>
                    <a:lumOff val="25000"/>
                  </a:schemeClr>
                </a:solidFill>
                <a:latin typeface="Franklin Gothic Book"/>
                <a:cs typeface="Franklin Gothic Book"/>
              </a:endParaRPr>
            </a:p>
          </p:txBody>
        </p:sp>
      </p:grpSp>
    </p:spTree>
    <p:extLst>
      <p:ext uri="{BB962C8B-B14F-4D97-AF65-F5344CB8AC3E}">
        <p14:creationId xmlns:p14="http://schemas.microsoft.com/office/powerpoint/2010/main" val="560363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074" y="2585811"/>
            <a:ext cx="10515600" cy="1325563"/>
          </a:xfrm>
        </p:spPr>
        <p:txBody>
          <a:bodyPr/>
          <a:lstStyle/>
          <a:p>
            <a:pPr algn="ctr"/>
            <a:r>
              <a:rPr lang="en-US" dirty="0" smtClean="0"/>
              <a:t>APD</a:t>
            </a:r>
            <a:endParaRPr lang="en-US" dirty="0"/>
          </a:p>
        </p:txBody>
      </p:sp>
    </p:spTree>
    <p:extLst>
      <p:ext uri="{BB962C8B-B14F-4D97-AF65-F5344CB8AC3E}">
        <p14:creationId xmlns:p14="http://schemas.microsoft.com/office/powerpoint/2010/main" val="1228388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7325533" y="4340076"/>
            <a:ext cx="4068412" cy="953649"/>
          </a:xfrm>
          <a:prstGeom prst="round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solidFill>
                  <a:srgbClr val="000000"/>
                </a:solidFill>
                <a:latin typeface="Franklin Gothic Book"/>
                <a:cs typeface="Franklin Gothic Book"/>
              </a:rPr>
              <a:t>Operating System</a:t>
            </a:r>
          </a:p>
        </p:txBody>
      </p:sp>
      <p:sp>
        <p:nvSpPr>
          <p:cNvPr id="28" name="Rounded Rectangle 27"/>
          <p:cNvSpPr/>
          <p:nvPr/>
        </p:nvSpPr>
        <p:spPr>
          <a:xfrm>
            <a:off x="7325533" y="2101689"/>
            <a:ext cx="4068412" cy="713691"/>
          </a:xfrm>
          <a:prstGeom prst="round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solidFill>
                  <a:srgbClr val="000000"/>
                </a:solidFill>
                <a:latin typeface="Franklin Gothic Book"/>
                <a:cs typeface="Franklin Gothic Book"/>
              </a:rPr>
              <a:t>Operating System</a:t>
            </a:r>
          </a:p>
        </p:txBody>
      </p:sp>
      <p:pic>
        <p:nvPicPr>
          <p:cNvPr id="3" name="Picture 2"/>
          <p:cNvPicPr>
            <a:picLocks noChangeAspect="1"/>
          </p:cNvPicPr>
          <p:nvPr/>
        </p:nvPicPr>
        <p:blipFill>
          <a:blip r:embed="rId3"/>
          <a:stretch>
            <a:fillRect/>
          </a:stretch>
        </p:blipFill>
        <p:spPr>
          <a:xfrm>
            <a:off x="7118687" y="3154557"/>
            <a:ext cx="1671591" cy="662456"/>
          </a:xfrm>
          <a:prstGeom prst="rect">
            <a:avLst/>
          </a:prstGeom>
        </p:spPr>
      </p:pic>
      <p:pic>
        <p:nvPicPr>
          <p:cNvPr id="23" name="Picture 22"/>
          <p:cNvPicPr>
            <a:picLocks noChangeAspect="1"/>
          </p:cNvPicPr>
          <p:nvPr/>
        </p:nvPicPr>
        <p:blipFill>
          <a:blip r:embed="rId3"/>
          <a:stretch>
            <a:fillRect/>
          </a:stretch>
        </p:blipFill>
        <p:spPr>
          <a:xfrm>
            <a:off x="8568091" y="3154557"/>
            <a:ext cx="1671591" cy="662456"/>
          </a:xfrm>
          <a:prstGeom prst="rect">
            <a:avLst/>
          </a:prstGeom>
        </p:spPr>
      </p:pic>
      <p:pic>
        <p:nvPicPr>
          <p:cNvPr id="24" name="Picture 23"/>
          <p:cNvPicPr>
            <a:picLocks noChangeAspect="1"/>
          </p:cNvPicPr>
          <p:nvPr/>
        </p:nvPicPr>
        <p:blipFill>
          <a:blip r:embed="rId3"/>
          <a:stretch>
            <a:fillRect/>
          </a:stretch>
        </p:blipFill>
        <p:spPr>
          <a:xfrm>
            <a:off x="10017442" y="3146229"/>
            <a:ext cx="1671591" cy="662456"/>
          </a:xfrm>
          <a:prstGeom prst="rect">
            <a:avLst/>
          </a:prstGeom>
        </p:spPr>
      </p:pic>
      <p:sp>
        <p:nvSpPr>
          <p:cNvPr id="2" name="Title 1"/>
          <p:cNvSpPr>
            <a:spLocks noGrp="1"/>
          </p:cNvSpPr>
          <p:nvPr>
            <p:ph type="title"/>
          </p:nvPr>
        </p:nvSpPr>
        <p:spPr>
          <a:xfrm>
            <a:off x="838200" y="12424"/>
            <a:ext cx="10515600" cy="1325563"/>
          </a:xfrm>
        </p:spPr>
        <p:txBody>
          <a:bodyPr>
            <a:normAutofit/>
          </a:bodyPr>
          <a:lstStyle/>
          <a:p>
            <a:pPr algn="ctr"/>
            <a:r>
              <a:rPr lang="en-US" sz="4000" dirty="0" smtClean="0"/>
              <a:t>ACPI </a:t>
            </a:r>
            <a:r>
              <a:rPr lang="en-US" sz="4000" dirty="0"/>
              <a:t>Platform Description (APD)</a:t>
            </a:r>
            <a:endParaRPr lang="en-US" sz="4000" dirty="0">
              <a:solidFill>
                <a:schemeClr val="accent6">
                  <a:lumMod val="75000"/>
                </a:schemeClr>
              </a:solidFill>
            </a:endParaRPr>
          </a:p>
        </p:txBody>
      </p:sp>
      <p:sp>
        <p:nvSpPr>
          <p:cNvPr id="25" name="Content Placeholder 24"/>
          <p:cNvSpPr>
            <a:spLocks noGrp="1"/>
          </p:cNvSpPr>
          <p:nvPr>
            <p:ph idx="1"/>
          </p:nvPr>
        </p:nvSpPr>
        <p:spPr>
          <a:xfrm>
            <a:off x="432387" y="2238156"/>
            <a:ext cx="5820276" cy="3613397"/>
          </a:xfrm>
        </p:spPr>
        <p:txBody>
          <a:bodyPr>
            <a:noAutofit/>
          </a:bodyPr>
          <a:lstStyle/>
          <a:p>
            <a:r>
              <a:rPr lang="en-US" sz="3200" dirty="0"/>
              <a:t>ACPI extension for networking</a:t>
            </a:r>
          </a:p>
          <a:p>
            <a:pPr lvl="1"/>
            <a:r>
              <a:rPr lang="en-US" sz="2667" dirty="0"/>
              <a:t>used for PCs/servers</a:t>
            </a:r>
          </a:p>
          <a:p>
            <a:r>
              <a:rPr lang="en-US" sz="3200" dirty="0"/>
              <a:t>Cuts Platform integration time </a:t>
            </a:r>
          </a:p>
          <a:p>
            <a:pPr lvl="1"/>
            <a:r>
              <a:rPr lang="en-US" sz="2667" dirty="0"/>
              <a:t>months to days</a:t>
            </a:r>
          </a:p>
          <a:p>
            <a:r>
              <a:rPr lang="en-US" sz="3200" dirty="0"/>
              <a:t>Accelerate platform availability</a:t>
            </a:r>
          </a:p>
        </p:txBody>
      </p:sp>
      <p:sp>
        <p:nvSpPr>
          <p:cNvPr id="26" name="Rectangle 25"/>
          <p:cNvSpPr/>
          <p:nvPr/>
        </p:nvSpPr>
        <p:spPr>
          <a:xfrm>
            <a:off x="3885755" y="6470665"/>
            <a:ext cx="4527713" cy="276999"/>
          </a:xfrm>
          <a:prstGeom prst="rect">
            <a:avLst/>
          </a:prstGeom>
        </p:spPr>
        <p:txBody>
          <a:bodyPr wrap="none">
            <a:spAutoFit/>
          </a:bodyPr>
          <a:lstStyle/>
          <a:p>
            <a:pPr lvl="0" algn="ctr"/>
            <a:r>
              <a:rPr lang="en-US" sz="1200" dirty="0">
                <a:solidFill>
                  <a:prstClr val="white"/>
                </a:solidFill>
                <a:latin typeface="Franklin Gothic Book"/>
              </a:rPr>
              <a:t>Content Presented Under Embargo Until March 10, 2015 10 AM PT</a:t>
            </a:r>
          </a:p>
        </p:txBody>
      </p:sp>
      <p:sp>
        <p:nvSpPr>
          <p:cNvPr id="51" name="Content Placeholder 2"/>
          <p:cNvSpPr>
            <a:spLocks noGrp="1"/>
          </p:cNvSpPr>
          <p:nvPr>
            <p:ph idx="1"/>
          </p:nvPr>
        </p:nvSpPr>
        <p:spPr>
          <a:xfrm>
            <a:off x="2250875" y="1152929"/>
            <a:ext cx="7496291" cy="448715"/>
          </a:xfrm>
        </p:spPr>
        <p:txBody>
          <a:bodyPr>
            <a:noAutofit/>
          </a:bodyPr>
          <a:lstStyle/>
          <a:p>
            <a:pPr algn="ctr"/>
            <a:r>
              <a:rPr lang="en-US" dirty="0" smtClean="0">
                <a:solidFill>
                  <a:schemeClr val="accent3"/>
                </a:solidFill>
              </a:rPr>
              <a:t>Standardizing Platform Description</a:t>
            </a:r>
          </a:p>
        </p:txBody>
      </p:sp>
      <p:sp>
        <p:nvSpPr>
          <p:cNvPr id="4" name="TextBox 3"/>
          <p:cNvSpPr txBox="1"/>
          <p:nvPr/>
        </p:nvSpPr>
        <p:spPr>
          <a:xfrm>
            <a:off x="6160056" y="2558519"/>
            <a:ext cx="943272" cy="420564"/>
          </a:xfrm>
          <a:prstGeom prst="rect">
            <a:avLst/>
          </a:prstGeom>
          <a:noFill/>
        </p:spPr>
        <p:txBody>
          <a:bodyPr wrap="none" rtlCol="0">
            <a:spAutoFit/>
          </a:bodyPr>
          <a:lstStyle/>
          <a:p>
            <a:r>
              <a:rPr lang="en-US" sz="2133" dirty="0">
                <a:solidFill>
                  <a:schemeClr val="tx1">
                    <a:lumMod val="75000"/>
                    <a:lumOff val="25000"/>
                  </a:schemeClr>
                </a:solidFill>
                <a:latin typeface="Franklin Gothic Book"/>
                <a:cs typeface="Franklin Gothic Book"/>
              </a:rPr>
              <a:t>Before</a:t>
            </a:r>
          </a:p>
        </p:txBody>
      </p:sp>
      <p:sp>
        <p:nvSpPr>
          <p:cNvPr id="13" name="TextBox 12"/>
          <p:cNvSpPr txBox="1"/>
          <p:nvPr/>
        </p:nvSpPr>
        <p:spPr>
          <a:xfrm>
            <a:off x="5999021" y="4636040"/>
            <a:ext cx="1244251" cy="420564"/>
          </a:xfrm>
          <a:prstGeom prst="rect">
            <a:avLst/>
          </a:prstGeom>
          <a:noFill/>
        </p:spPr>
        <p:txBody>
          <a:bodyPr wrap="none" rtlCol="0">
            <a:spAutoFit/>
          </a:bodyPr>
          <a:lstStyle/>
          <a:p>
            <a:r>
              <a:rPr lang="en-US" sz="2133" dirty="0">
                <a:solidFill>
                  <a:schemeClr val="tx1">
                    <a:lumMod val="75000"/>
                    <a:lumOff val="25000"/>
                  </a:schemeClr>
                </a:solidFill>
                <a:latin typeface="Franklin Gothic Book"/>
                <a:cs typeface="Franklin Gothic Book"/>
              </a:rPr>
              <a:t>With APD</a:t>
            </a:r>
          </a:p>
        </p:txBody>
      </p:sp>
      <p:cxnSp>
        <p:nvCxnSpPr>
          <p:cNvPr id="19" name="Straight Connector 18"/>
          <p:cNvCxnSpPr/>
          <p:nvPr/>
        </p:nvCxnSpPr>
        <p:spPr>
          <a:xfrm>
            <a:off x="6540509" y="4041050"/>
            <a:ext cx="5420624" cy="17455"/>
          </a:xfrm>
          <a:prstGeom prst="line">
            <a:avLst/>
          </a:prstGeom>
          <a:ln w="158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0424807" y="2662615"/>
            <a:ext cx="845028" cy="67266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latin typeface="Franklin Gothic Book"/>
                <a:cs typeface="Franklin Gothic Book"/>
              </a:rPr>
              <a:t>Platform  Specific Driver</a:t>
            </a:r>
          </a:p>
        </p:txBody>
      </p:sp>
      <p:sp>
        <p:nvSpPr>
          <p:cNvPr id="29" name="Rectangle 28"/>
          <p:cNvSpPr/>
          <p:nvPr/>
        </p:nvSpPr>
        <p:spPr>
          <a:xfrm>
            <a:off x="8987598" y="2662615"/>
            <a:ext cx="845028" cy="6726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1"/>
                </a:solidFill>
                <a:latin typeface="Franklin Gothic Book"/>
                <a:cs typeface="Franklin Gothic Book"/>
              </a:rPr>
              <a:t>Platform Specific Driver</a:t>
            </a:r>
          </a:p>
        </p:txBody>
      </p:sp>
      <p:sp>
        <p:nvSpPr>
          <p:cNvPr id="30" name="Rectangle 29"/>
          <p:cNvSpPr/>
          <p:nvPr/>
        </p:nvSpPr>
        <p:spPr>
          <a:xfrm>
            <a:off x="7526145" y="2662615"/>
            <a:ext cx="845028" cy="67266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1"/>
                </a:solidFill>
                <a:latin typeface="Franklin Gothic Book"/>
                <a:cs typeface="Franklin Gothic Book"/>
              </a:rPr>
              <a:t>Platform Specific Driver</a:t>
            </a:r>
          </a:p>
        </p:txBody>
      </p:sp>
      <p:pic>
        <p:nvPicPr>
          <p:cNvPr id="36" name="Picture 35"/>
          <p:cNvPicPr>
            <a:picLocks noChangeAspect="1"/>
          </p:cNvPicPr>
          <p:nvPr/>
        </p:nvPicPr>
        <p:blipFill>
          <a:blip r:embed="rId3"/>
          <a:stretch>
            <a:fillRect/>
          </a:stretch>
        </p:blipFill>
        <p:spPr>
          <a:xfrm>
            <a:off x="7151187" y="5558361"/>
            <a:ext cx="1671591" cy="662456"/>
          </a:xfrm>
          <a:prstGeom prst="rect">
            <a:avLst/>
          </a:prstGeom>
        </p:spPr>
      </p:pic>
      <p:pic>
        <p:nvPicPr>
          <p:cNvPr id="38" name="Picture 37"/>
          <p:cNvPicPr>
            <a:picLocks noChangeAspect="1"/>
          </p:cNvPicPr>
          <p:nvPr/>
        </p:nvPicPr>
        <p:blipFill>
          <a:blip r:embed="rId3"/>
          <a:stretch>
            <a:fillRect/>
          </a:stretch>
        </p:blipFill>
        <p:spPr>
          <a:xfrm>
            <a:off x="8600591" y="5558361"/>
            <a:ext cx="1671591" cy="662456"/>
          </a:xfrm>
          <a:prstGeom prst="rect">
            <a:avLst/>
          </a:prstGeom>
        </p:spPr>
      </p:pic>
      <p:pic>
        <p:nvPicPr>
          <p:cNvPr id="40" name="Picture 39"/>
          <p:cNvPicPr>
            <a:picLocks noChangeAspect="1"/>
          </p:cNvPicPr>
          <p:nvPr/>
        </p:nvPicPr>
        <p:blipFill>
          <a:blip r:embed="rId3"/>
          <a:stretch>
            <a:fillRect/>
          </a:stretch>
        </p:blipFill>
        <p:spPr>
          <a:xfrm>
            <a:off x="10049942" y="5550033"/>
            <a:ext cx="1671591" cy="662456"/>
          </a:xfrm>
          <a:prstGeom prst="rect">
            <a:avLst/>
          </a:prstGeom>
        </p:spPr>
      </p:pic>
      <p:sp>
        <p:nvSpPr>
          <p:cNvPr id="8" name="Folded Corner 7"/>
          <p:cNvSpPr/>
          <p:nvPr/>
        </p:nvSpPr>
        <p:spPr>
          <a:xfrm>
            <a:off x="7570009" y="5420229"/>
            <a:ext cx="801164" cy="397212"/>
          </a:xfrm>
          <a:prstGeom prst="foldedCorner">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Description</a:t>
            </a:r>
          </a:p>
        </p:txBody>
      </p:sp>
      <p:sp>
        <p:nvSpPr>
          <p:cNvPr id="35" name="Folded Corner 34"/>
          <p:cNvSpPr/>
          <p:nvPr/>
        </p:nvSpPr>
        <p:spPr>
          <a:xfrm>
            <a:off x="9031462" y="5419075"/>
            <a:ext cx="801164" cy="397212"/>
          </a:xfrm>
          <a:prstGeom prst="foldedCorner">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Description</a:t>
            </a:r>
          </a:p>
        </p:txBody>
      </p:sp>
      <p:sp>
        <p:nvSpPr>
          <p:cNvPr id="42" name="Folded Corner 41"/>
          <p:cNvSpPr/>
          <p:nvPr/>
        </p:nvSpPr>
        <p:spPr>
          <a:xfrm>
            <a:off x="10476874" y="5408190"/>
            <a:ext cx="801164" cy="397212"/>
          </a:xfrm>
          <a:prstGeom prst="foldedCorner">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Description</a:t>
            </a:r>
          </a:p>
        </p:txBody>
      </p:sp>
      <p:cxnSp>
        <p:nvCxnSpPr>
          <p:cNvPr id="15" name="Straight Arrow Connector 14"/>
          <p:cNvCxnSpPr>
            <a:stCxn id="8" idx="0"/>
          </p:cNvCxnSpPr>
          <p:nvPr/>
        </p:nvCxnSpPr>
        <p:spPr>
          <a:xfrm flipV="1">
            <a:off x="7970591" y="5157489"/>
            <a:ext cx="400581" cy="262740"/>
          </a:xfrm>
          <a:prstGeom prst="straightConnector1">
            <a:avLst/>
          </a:prstGeom>
          <a:ln w="15875">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2" idx="0"/>
          </p:cNvCxnSpPr>
          <p:nvPr/>
        </p:nvCxnSpPr>
        <p:spPr>
          <a:xfrm flipH="1" flipV="1">
            <a:off x="10476874" y="5157488"/>
            <a:ext cx="400583" cy="250701"/>
          </a:xfrm>
          <a:prstGeom prst="straightConnector1">
            <a:avLst/>
          </a:prstGeom>
          <a:ln w="15875">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0"/>
          </p:cNvCxnSpPr>
          <p:nvPr/>
        </p:nvCxnSpPr>
        <p:spPr>
          <a:xfrm flipV="1">
            <a:off x="9432044" y="5157488"/>
            <a:ext cx="0" cy="261587"/>
          </a:xfrm>
          <a:prstGeom prst="straightConnector1">
            <a:avLst/>
          </a:prstGeom>
          <a:ln w="158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710007" y="4861744"/>
            <a:ext cx="3531271" cy="29574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Franklin Gothic Book"/>
                <a:cs typeface="Franklin Gothic Book"/>
              </a:rPr>
              <a:t>Generic Platform Driver</a:t>
            </a:r>
          </a:p>
        </p:txBody>
      </p:sp>
    </p:spTree>
    <p:extLst>
      <p:ext uri="{BB962C8B-B14F-4D97-AF65-F5344CB8AC3E}">
        <p14:creationId xmlns:p14="http://schemas.microsoft.com/office/powerpoint/2010/main" val="1255714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8610</TotalTime>
  <Words>2219</Words>
  <Application>Microsoft Macintosh PowerPoint</Application>
  <PresentationFormat>Widescreen</PresentationFormat>
  <Paragraphs>496</Paragraphs>
  <Slides>39</Slides>
  <Notes>19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2" baseType="lpstr">
      <vt:lpstr>Anonymous Pro</vt:lpstr>
      <vt:lpstr>Calibri</vt:lpstr>
      <vt:lpstr>Calibri Light</vt:lpstr>
      <vt:lpstr>Consolas</vt:lpstr>
      <vt:lpstr>Franklin Gothic Book</vt:lpstr>
      <vt:lpstr>Franklin Gothic Medium</vt:lpstr>
      <vt:lpstr>Noto Symbol</vt:lpstr>
      <vt:lpstr>PT Mono</vt:lpstr>
      <vt:lpstr>Source Sans Pro</vt:lpstr>
      <vt:lpstr>Wingdings</vt:lpstr>
      <vt:lpstr>Arial</vt:lpstr>
      <vt:lpstr>Office Theme</vt:lpstr>
      <vt:lpstr>Document</vt:lpstr>
      <vt:lpstr>NetDevOps: Automation on Bare Metal Switches</vt:lpstr>
      <vt:lpstr>Open Networking?</vt:lpstr>
      <vt:lpstr>Open Networking: What is It?</vt:lpstr>
      <vt:lpstr>Open Networking: Why do I care?</vt:lpstr>
      <vt:lpstr>Open Hardware</vt:lpstr>
      <vt:lpstr>Open Networking: “Whitebox switch”</vt:lpstr>
      <vt:lpstr>Industry-Standard Network Hardware</vt:lpstr>
      <vt:lpstr>APD</vt:lpstr>
      <vt:lpstr>ACPI Platform Description (APD)</vt:lpstr>
      <vt:lpstr>Open ecosystem for open networking to thrive</vt:lpstr>
      <vt:lpstr>ACPI</vt:lpstr>
      <vt:lpstr>ONIE</vt:lpstr>
      <vt:lpstr>Open Networking: What’s an ONIE?</vt:lpstr>
      <vt:lpstr>PowerPoint Presentation</vt:lpstr>
      <vt:lpstr>Bare No More: The Emperor has Cloths!</vt:lpstr>
      <vt:lpstr>Open Networking Forecast</vt:lpstr>
      <vt:lpstr>Automation</vt:lpstr>
      <vt:lpstr>PowerPoint Presentation</vt:lpstr>
      <vt:lpstr>Configuration errors….  That never happens!</vt:lpstr>
      <vt:lpstr>ONIE and ZTP – The basics</vt:lpstr>
      <vt:lpstr>ZTP with DHCP - example dhcp.conf</vt:lpstr>
      <vt:lpstr>ZTP Scripts can be Powerful and/or Simple</vt:lpstr>
      <vt:lpstr>PowerPoint Presentation</vt:lpstr>
      <vt:lpstr>PowerPoint Presentation</vt:lpstr>
      <vt:lpstr>PowerPoint Presentation</vt:lpstr>
      <vt:lpstr>Provisioning Playbooks</vt:lpstr>
      <vt:lpstr>Project Tree                                  Troubleshooting</vt:lpstr>
      <vt:lpstr>Infrastructure as Code</vt:lpstr>
      <vt:lpstr>Pick’em - Automation Tools</vt:lpstr>
      <vt:lpstr>Want to learn more?</vt:lpstr>
      <vt:lpstr>artisan|ˈärtəzən|  noun a person or company that makes a high-quality or distinctive product in small quantities, usually by hand or using traditional methods.</vt:lpstr>
      <vt:lpstr>CI/CD in a Network Context</vt:lpstr>
      <vt:lpstr>PowerPoint Presentation</vt:lpstr>
      <vt:lpstr>PowerPoint Presentation</vt:lpstr>
      <vt:lpstr>GitLab CI Anatomy </vt:lpstr>
      <vt:lpstr>Behave</vt:lpstr>
      <vt:lpstr>PowerPoint Presentation</vt:lpstr>
      <vt:lpstr>Demo</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Networking</dc:title>
  <dc:creator>Kevin Witherstine</dc:creator>
  <cp:lastModifiedBy>Russ Starr</cp:lastModifiedBy>
  <cp:revision>30</cp:revision>
  <dcterms:created xsi:type="dcterms:W3CDTF">2016-07-13T19:12:28Z</dcterms:created>
  <dcterms:modified xsi:type="dcterms:W3CDTF">2016-07-20T16:57:03Z</dcterms:modified>
</cp:coreProperties>
</file>